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7" r:id="rId1"/>
  </p:sldMasterIdLst>
  <p:notesMasterIdLst>
    <p:notesMasterId r:id="rId36"/>
  </p:notesMasterIdLst>
  <p:handoutMasterIdLst>
    <p:handoutMasterId r:id="rId37"/>
  </p:handoutMasterIdLst>
  <p:sldIdLst>
    <p:sldId id="326" r:id="rId2"/>
    <p:sldId id="330" r:id="rId3"/>
    <p:sldId id="312" r:id="rId4"/>
    <p:sldId id="393" r:id="rId5"/>
    <p:sldId id="497" r:id="rId6"/>
    <p:sldId id="519" r:id="rId7"/>
    <p:sldId id="496" r:id="rId8"/>
    <p:sldId id="558" r:id="rId9"/>
    <p:sldId id="498" r:id="rId10"/>
    <p:sldId id="395" r:id="rId11"/>
    <p:sldId id="559" r:id="rId12"/>
    <p:sldId id="562" r:id="rId13"/>
    <p:sldId id="561" r:id="rId14"/>
    <p:sldId id="563" r:id="rId15"/>
    <p:sldId id="565" r:id="rId16"/>
    <p:sldId id="506" r:id="rId17"/>
    <p:sldId id="507" r:id="rId18"/>
    <p:sldId id="548" r:id="rId19"/>
    <p:sldId id="571" r:id="rId20"/>
    <p:sldId id="550" r:id="rId21"/>
    <p:sldId id="553" r:id="rId22"/>
    <p:sldId id="573" r:id="rId23"/>
    <p:sldId id="554" r:id="rId24"/>
    <p:sldId id="555" r:id="rId25"/>
    <p:sldId id="556" r:id="rId26"/>
    <p:sldId id="557" r:id="rId27"/>
    <p:sldId id="539" r:id="rId28"/>
    <p:sldId id="540" r:id="rId29"/>
    <p:sldId id="538" r:id="rId30"/>
    <p:sldId id="567" r:id="rId31"/>
    <p:sldId id="568" r:id="rId32"/>
    <p:sldId id="569" r:id="rId33"/>
    <p:sldId id="570" r:id="rId34"/>
    <p:sldId id="504" r:id="rId35"/>
  </p:sldIdLst>
  <p:sldSz cx="9144000" cy="6858000" type="screen4x3"/>
  <p:notesSz cx="6797675" cy="9926638"/>
  <p:embeddedFontLst>
    <p:embeddedFont>
      <p:font typeface="KoPub돋움체 Medium" panose="020B0600000101010101" charset="-127"/>
      <p:regular r:id="rId38"/>
    </p:embeddedFont>
    <p:embeddedFont>
      <p:font typeface="나눔고딕" panose="020B0600000101010101" charset="-127"/>
      <p:regular r:id="rId39"/>
      <p:bold r:id="rId40"/>
    </p:embeddedFont>
    <p:embeddedFont>
      <p:font typeface="나눔고딕 ExtraBold" panose="020B0600000101010101" charset="-127"/>
      <p:bold r:id="rId41"/>
    </p:embeddedFont>
    <p:embeddedFont>
      <p:font typeface="Arial Black" panose="020B0A04020102020204" pitchFamily="34" charset="0"/>
      <p:bold r:id="rId42"/>
    </p:embeddedFont>
    <p:embeddedFont>
      <p:font typeface="HY견고딕" panose="0203060000010101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함초롬바탕" panose="02030604000101010101" pitchFamily="18" charset="-127"/>
      <p:regular r:id="rId46"/>
      <p:bold r:id="rId4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05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774A90"/>
    <a:srgbClr val="9933FF"/>
    <a:srgbClr val="FFFFFF"/>
    <a:srgbClr val="4D4D4D"/>
    <a:srgbClr val="000000"/>
    <a:srgbClr val="003300"/>
    <a:srgbClr val="7030A0"/>
    <a:srgbClr val="9966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03BE82-4BB4-494C-BDD8-CA1AF0ADBB8C}" v="466" dt="2021-03-28T05:37:27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5714" autoAdjust="0"/>
  </p:normalViewPr>
  <p:slideViewPr>
    <p:cSldViewPr snapToGrid="0">
      <p:cViewPr varScale="1">
        <p:scale>
          <a:sx n="95" d="100"/>
          <a:sy n="95" d="100"/>
        </p:scale>
        <p:origin x="504" y="90"/>
      </p:cViewPr>
      <p:guideLst>
        <p:guide orient="horz" pos="4105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준석" userId="e5a6beae403278ec" providerId="LiveId" clId="{D603BE82-4BB4-494C-BDD8-CA1AF0ADBB8C}"/>
    <pc:docChg chg="undo custSel modSld">
      <pc:chgData name="이 준석" userId="e5a6beae403278ec" providerId="LiveId" clId="{D603BE82-4BB4-494C-BDD8-CA1AF0ADBB8C}" dt="2021-03-28T05:37:27.880" v="5520" actId="20577"/>
      <pc:docMkLst>
        <pc:docMk/>
      </pc:docMkLst>
      <pc:sldChg chg="modNotesTx">
        <pc:chgData name="이 준석" userId="e5a6beae403278ec" providerId="LiveId" clId="{D603BE82-4BB4-494C-BDD8-CA1AF0ADBB8C}" dt="2021-03-28T05:04:13.984" v="107" actId="20577"/>
        <pc:sldMkLst>
          <pc:docMk/>
          <pc:sldMk cId="0" sldId="312"/>
        </pc:sldMkLst>
      </pc:sldChg>
      <pc:sldChg chg="modNotesTx">
        <pc:chgData name="이 준석" userId="e5a6beae403278ec" providerId="LiveId" clId="{D603BE82-4BB4-494C-BDD8-CA1AF0ADBB8C}" dt="2021-03-28T05:02:40.774" v="70" actId="20577"/>
        <pc:sldMkLst>
          <pc:docMk/>
          <pc:sldMk cId="0" sldId="330"/>
        </pc:sldMkLst>
      </pc:sldChg>
      <pc:sldChg chg="modNotesTx">
        <pc:chgData name="이 준석" userId="e5a6beae403278ec" providerId="LiveId" clId="{D603BE82-4BB4-494C-BDD8-CA1AF0ADBB8C}" dt="2021-03-28T05:12:35.369" v="419" actId="20577"/>
        <pc:sldMkLst>
          <pc:docMk/>
          <pc:sldMk cId="0" sldId="395"/>
        </pc:sldMkLst>
      </pc:sldChg>
      <pc:sldChg chg="modNotesTx">
        <pc:chgData name="이 준석" userId="e5a6beae403278ec" providerId="LiveId" clId="{D603BE82-4BB4-494C-BDD8-CA1AF0ADBB8C}" dt="2021-03-28T05:08:08.730" v="240" actId="20577"/>
        <pc:sldMkLst>
          <pc:docMk/>
          <pc:sldMk cId="0" sldId="496"/>
        </pc:sldMkLst>
      </pc:sldChg>
      <pc:sldChg chg="modNotesTx">
        <pc:chgData name="이 준석" userId="e5a6beae403278ec" providerId="LiveId" clId="{D603BE82-4BB4-494C-BDD8-CA1AF0ADBB8C}" dt="2021-03-28T05:04:56.027" v="123" actId="20577"/>
        <pc:sldMkLst>
          <pc:docMk/>
          <pc:sldMk cId="0" sldId="497"/>
        </pc:sldMkLst>
      </pc:sldChg>
      <pc:sldChg chg="modNotesTx">
        <pc:chgData name="이 준석" userId="e5a6beae403278ec" providerId="LiveId" clId="{D603BE82-4BB4-494C-BDD8-CA1AF0ADBB8C}" dt="2021-03-28T05:37:27.880" v="5520" actId="20577"/>
        <pc:sldMkLst>
          <pc:docMk/>
          <pc:sldMk cId="0" sldId="504"/>
        </pc:sldMkLst>
      </pc:sldChg>
      <pc:sldChg chg="modNotesTx">
        <pc:chgData name="이 준석" userId="e5a6beae403278ec" providerId="LiveId" clId="{D603BE82-4BB4-494C-BDD8-CA1AF0ADBB8C}" dt="2021-03-28T05:16:51.054" v="968" actId="20577"/>
        <pc:sldMkLst>
          <pc:docMk/>
          <pc:sldMk cId="0" sldId="506"/>
        </pc:sldMkLst>
      </pc:sldChg>
      <pc:sldChg chg="modSp mod modNotesTx">
        <pc:chgData name="이 준석" userId="e5a6beae403278ec" providerId="LiveId" clId="{D603BE82-4BB4-494C-BDD8-CA1AF0ADBB8C}" dt="2021-03-28T05:20:55.673" v="1706" actId="20577"/>
        <pc:sldMkLst>
          <pc:docMk/>
          <pc:sldMk cId="0" sldId="507"/>
        </pc:sldMkLst>
        <pc:spChg chg="mod">
          <ac:chgData name="이 준석" userId="e5a6beae403278ec" providerId="LiveId" clId="{D603BE82-4BB4-494C-BDD8-CA1AF0ADBB8C}" dt="2021-03-28T05:17:01.779" v="969" actId="400"/>
          <ac:spMkLst>
            <pc:docMk/>
            <pc:sldMk cId="0" sldId="507"/>
            <ac:spMk id="47" creationId="{00000000-0000-0000-0000-000000000000}"/>
          </ac:spMkLst>
        </pc:spChg>
        <pc:spChg chg="mod">
          <ac:chgData name="이 준석" userId="e5a6beae403278ec" providerId="LiveId" clId="{D603BE82-4BB4-494C-BDD8-CA1AF0ADBB8C}" dt="2021-03-28T05:17:25.666" v="989" actId="207"/>
          <ac:spMkLst>
            <pc:docMk/>
            <pc:sldMk cId="0" sldId="507"/>
            <ac:spMk id="52" creationId="{00000000-0000-0000-0000-000000000000}"/>
          </ac:spMkLst>
        </pc:spChg>
      </pc:sldChg>
      <pc:sldChg chg="modNotesTx">
        <pc:chgData name="이 준석" userId="e5a6beae403278ec" providerId="LiveId" clId="{D603BE82-4BB4-494C-BDD8-CA1AF0ADBB8C}" dt="2021-03-28T05:28:26.827" v="3463" actId="20577"/>
        <pc:sldMkLst>
          <pc:docMk/>
          <pc:sldMk cId="4292422830" sldId="538"/>
        </pc:sldMkLst>
      </pc:sldChg>
      <pc:sldChg chg="modNotesTx">
        <pc:chgData name="이 준석" userId="e5a6beae403278ec" providerId="LiveId" clId="{D603BE82-4BB4-494C-BDD8-CA1AF0ADBB8C}" dt="2021-03-28T05:25:16.762" v="2691" actId="20577"/>
        <pc:sldMkLst>
          <pc:docMk/>
          <pc:sldMk cId="3239656335" sldId="539"/>
        </pc:sldMkLst>
      </pc:sldChg>
      <pc:sldChg chg="modNotesTx">
        <pc:chgData name="이 준석" userId="e5a6beae403278ec" providerId="LiveId" clId="{D603BE82-4BB4-494C-BDD8-CA1AF0ADBB8C}" dt="2021-03-28T05:28:14.534" v="3392" actId="20577"/>
        <pc:sldMkLst>
          <pc:docMk/>
          <pc:sldMk cId="1303548775" sldId="540"/>
        </pc:sldMkLst>
      </pc:sldChg>
      <pc:sldChg chg="modNotesTx">
        <pc:chgData name="이 준석" userId="e5a6beae403278ec" providerId="LiveId" clId="{D603BE82-4BB4-494C-BDD8-CA1AF0ADBB8C}" dt="2021-03-28T05:21:16.445" v="1806" actId="20577"/>
        <pc:sldMkLst>
          <pc:docMk/>
          <pc:sldMk cId="3657939682" sldId="548"/>
        </pc:sldMkLst>
      </pc:sldChg>
      <pc:sldChg chg="modNotesTx">
        <pc:chgData name="이 준석" userId="e5a6beae403278ec" providerId="LiveId" clId="{D603BE82-4BB4-494C-BDD8-CA1AF0ADBB8C}" dt="2021-03-28T05:23:15.023" v="2156" actId="20577"/>
        <pc:sldMkLst>
          <pc:docMk/>
          <pc:sldMk cId="324428994" sldId="550"/>
        </pc:sldMkLst>
      </pc:sldChg>
      <pc:sldChg chg="modNotesTx">
        <pc:chgData name="이 준석" userId="e5a6beae403278ec" providerId="LiveId" clId="{D603BE82-4BB4-494C-BDD8-CA1AF0ADBB8C}" dt="2021-03-28T05:23:46.793" v="2255" actId="20577"/>
        <pc:sldMkLst>
          <pc:docMk/>
          <pc:sldMk cId="245257400" sldId="553"/>
        </pc:sldMkLst>
      </pc:sldChg>
      <pc:sldChg chg="modNotesTx">
        <pc:chgData name="이 준석" userId="e5a6beae403278ec" providerId="LiveId" clId="{D603BE82-4BB4-494C-BDD8-CA1AF0ADBB8C}" dt="2021-03-28T05:24:16.521" v="2394" actId="20577"/>
        <pc:sldMkLst>
          <pc:docMk/>
          <pc:sldMk cId="2129575355" sldId="554"/>
        </pc:sldMkLst>
      </pc:sldChg>
      <pc:sldChg chg="modNotesTx">
        <pc:chgData name="이 준석" userId="e5a6beae403278ec" providerId="LiveId" clId="{D603BE82-4BB4-494C-BDD8-CA1AF0ADBB8C}" dt="2021-03-28T05:24:29.252" v="2472" actId="20577"/>
        <pc:sldMkLst>
          <pc:docMk/>
          <pc:sldMk cId="368471792" sldId="555"/>
        </pc:sldMkLst>
      </pc:sldChg>
      <pc:sldChg chg="modNotesTx">
        <pc:chgData name="이 준석" userId="e5a6beae403278ec" providerId="LiveId" clId="{D603BE82-4BB4-494C-BDD8-CA1AF0ADBB8C}" dt="2021-03-28T05:24:41.362" v="2544" actId="20577"/>
        <pc:sldMkLst>
          <pc:docMk/>
          <pc:sldMk cId="816238078" sldId="556"/>
        </pc:sldMkLst>
      </pc:sldChg>
      <pc:sldChg chg="modNotesTx">
        <pc:chgData name="이 준석" userId="e5a6beae403278ec" providerId="LiveId" clId="{D603BE82-4BB4-494C-BDD8-CA1AF0ADBB8C}" dt="2021-03-28T05:24:58.300" v="2621" actId="20577"/>
        <pc:sldMkLst>
          <pc:docMk/>
          <pc:sldMk cId="1460490381" sldId="557"/>
        </pc:sldMkLst>
      </pc:sldChg>
      <pc:sldChg chg="modNotesTx">
        <pc:chgData name="이 준석" userId="e5a6beae403278ec" providerId="LiveId" clId="{D603BE82-4BB4-494C-BDD8-CA1AF0ADBB8C}" dt="2021-03-28T05:11:46.245" v="412" actId="20577"/>
        <pc:sldMkLst>
          <pc:docMk/>
          <pc:sldMk cId="2672513632" sldId="558"/>
        </pc:sldMkLst>
      </pc:sldChg>
      <pc:sldChg chg="modNotesTx">
        <pc:chgData name="이 준석" userId="e5a6beae403278ec" providerId="LiveId" clId="{D603BE82-4BB4-494C-BDD8-CA1AF0ADBB8C}" dt="2021-03-28T05:13:44.251" v="482" actId="20577"/>
        <pc:sldMkLst>
          <pc:docMk/>
          <pc:sldMk cId="4144345009" sldId="561"/>
        </pc:sldMkLst>
      </pc:sldChg>
      <pc:sldChg chg="modNotesTx">
        <pc:chgData name="이 준석" userId="e5a6beae403278ec" providerId="LiveId" clId="{D603BE82-4BB4-494C-BDD8-CA1AF0ADBB8C}" dt="2021-03-28T05:15:15.511" v="743" actId="20577"/>
        <pc:sldMkLst>
          <pc:docMk/>
          <pc:sldMk cId="4005060414" sldId="563"/>
        </pc:sldMkLst>
      </pc:sldChg>
      <pc:sldChg chg="modNotesTx">
        <pc:chgData name="이 준석" userId="e5a6beae403278ec" providerId="LiveId" clId="{D603BE82-4BB4-494C-BDD8-CA1AF0ADBB8C}" dt="2021-03-28T05:16:35.825" v="911" actId="20577"/>
        <pc:sldMkLst>
          <pc:docMk/>
          <pc:sldMk cId="4195499559" sldId="565"/>
        </pc:sldMkLst>
      </pc:sldChg>
      <pc:sldChg chg="modNotesTx">
        <pc:chgData name="이 준석" userId="e5a6beae403278ec" providerId="LiveId" clId="{D603BE82-4BB4-494C-BDD8-CA1AF0ADBB8C}" dt="2021-03-28T05:30:38.145" v="3907" actId="20577"/>
        <pc:sldMkLst>
          <pc:docMk/>
          <pc:sldMk cId="608798237" sldId="567"/>
        </pc:sldMkLst>
      </pc:sldChg>
      <pc:sldChg chg="modNotesTx">
        <pc:chgData name="이 준석" userId="e5a6beae403278ec" providerId="LiveId" clId="{D603BE82-4BB4-494C-BDD8-CA1AF0ADBB8C}" dt="2021-03-28T05:32:32.825" v="4361" actId="20577"/>
        <pc:sldMkLst>
          <pc:docMk/>
          <pc:sldMk cId="2342597706" sldId="568"/>
        </pc:sldMkLst>
      </pc:sldChg>
      <pc:sldChg chg="modNotesTx">
        <pc:chgData name="이 준석" userId="e5a6beae403278ec" providerId="LiveId" clId="{D603BE82-4BB4-494C-BDD8-CA1AF0ADBB8C}" dt="2021-03-28T05:35:43.532" v="5107" actId="20577"/>
        <pc:sldMkLst>
          <pc:docMk/>
          <pc:sldMk cId="3622218678" sldId="569"/>
        </pc:sldMkLst>
      </pc:sldChg>
      <pc:sldChg chg="modNotesTx">
        <pc:chgData name="이 준석" userId="e5a6beae403278ec" providerId="LiveId" clId="{D603BE82-4BB4-494C-BDD8-CA1AF0ADBB8C}" dt="2021-03-28T05:36:57.645" v="5391" actId="20577"/>
        <pc:sldMkLst>
          <pc:docMk/>
          <pc:sldMk cId="900849604" sldId="570"/>
        </pc:sldMkLst>
      </pc:sldChg>
      <pc:sldChg chg="modNotesTx">
        <pc:chgData name="이 준석" userId="e5a6beae403278ec" providerId="LiveId" clId="{D603BE82-4BB4-494C-BDD8-CA1AF0ADBB8C}" dt="2021-03-28T05:22:37.986" v="2034" actId="20577"/>
        <pc:sldMkLst>
          <pc:docMk/>
          <pc:sldMk cId="1217905699" sldId="571"/>
        </pc:sldMkLst>
      </pc:sldChg>
      <pc:sldChg chg="modNotesTx">
        <pc:chgData name="이 준석" userId="e5a6beae403278ec" providerId="LiveId" clId="{D603BE82-4BB4-494C-BDD8-CA1AF0ADBB8C}" dt="2021-03-28T05:24:06.190" v="2335" actId="20577"/>
        <pc:sldMkLst>
          <pc:docMk/>
          <pc:sldMk cId="2990679985" sldId="5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D3FEF2C-95C1-4693-81B8-DF48F1F29C8F}" type="datetimeFigureOut">
              <a:rPr lang="ko-KR" altLang="en-US"/>
              <a:pPr>
                <a:defRPr/>
              </a:pPr>
              <a:t>2021-03-29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7766"/>
            <a:ext cx="2945406" cy="497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750" y="9427766"/>
            <a:ext cx="2945405" cy="497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DCB8440-3EA5-484E-8967-4B5BDF24CDF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34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49918F7-B75E-4003-9F56-393E16025BB4}" type="datetimeFigureOut">
              <a:rPr lang="ko-KR" altLang="en-US"/>
              <a:pPr>
                <a:defRPr/>
              </a:pPr>
              <a:t>2021-03-29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19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009" y="4714653"/>
            <a:ext cx="5439658" cy="4468296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7766"/>
            <a:ext cx="2945406" cy="497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750" y="9427766"/>
            <a:ext cx="2945405" cy="497332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3B20347-A67D-4702-A00C-FABF7D3463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149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20347-A67D-4702-A00C-FABF7D34631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941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A04C6C-6068-4110-9000-D7A71EEF1578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14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20347-A67D-4702-A00C-FABF7D34631D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091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20347-A67D-4702-A00C-FABF7D34631D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388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20347-A67D-4702-A00C-FABF7D34631D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45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20347-A67D-4702-A00C-FABF7D34631D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2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20347-A67D-4702-A00C-FABF7D34631D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1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7A0C5D-85CC-4D9A-891F-516B55D3170F}" type="slidenum">
              <a:rPr lang="ko-KR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80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94EDCD-635E-4FB6-B003-CB3B3CEEFF3E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00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ABFE76-7439-4E41-B7DB-818F70D16A9B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048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ABFE76-7439-4E41-B7DB-818F70D16A9B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9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890B4B-4BAD-4C7A-A7AB-BA1B34418396}" type="slidenum">
              <a:rPr lang="ko-KR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505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94EDCD-635E-4FB6-B003-CB3B3CEEFF3E}" type="slidenum">
              <a:rPr lang="ko-KR" alt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3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94EDCD-635E-4FB6-B003-CB3B3CEEFF3E}" type="slidenum">
              <a:rPr lang="ko-KR" alt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174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94EDCD-635E-4FB6-B003-CB3B3CEEFF3E}" type="slidenum">
              <a:rPr lang="ko-KR" alt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962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94EDCD-635E-4FB6-B003-CB3B3CEEFF3E}" type="slidenum">
              <a:rPr lang="ko-KR" alt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45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94EDCD-635E-4FB6-B003-CB3B3CEEFF3E}" type="slidenum">
              <a:rPr lang="ko-KR" alt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413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94EDCD-635E-4FB6-B003-CB3B3CEEFF3E}" type="slidenum">
              <a:rPr lang="ko-KR" alt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24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94EDCD-635E-4FB6-B003-CB3B3CEEFF3E}" type="slidenum">
              <a:rPr lang="ko-KR" alt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31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524EFE-2B72-458A-8A4C-FE82403D4446}" type="slidenum">
              <a:rPr lang="ko-KR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136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ABFE76-7439-4E41-B7DB-818F70D16A9B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90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524EFE-2B72-458A-8A4C-FE82403D4446}" type="slidenum">
              <a:rPr lang="ko-KR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297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135DE5-3628-4451-9DED-A2317F89A750}" type="slidenum">
              <a:rPr lang="ko-KR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94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ABFE76-7439-4E41-B7DB-818F70D16A9B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299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ABFE76-7439-4E41-B7DB-818F70D16A9B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109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ABFE76-7439-4E41-B7DB-818F70D16A9B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9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ABFE76-7439-4E41-B7DB-818F70D16A9B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512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A789CF-BCAB-490C-B541-F7BB3F7A7D06}" type="slidenum">
              <a:rPr lang="ko-KR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97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969F01-58B2-440D-B198-E83203184028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B9537A-91B6-43EA-9255-B582F51B05A0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98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57C3F7-1FF4-4B38-8D17-6E81A2FAC4DA}" type="slidenum">
              <a:rPr lang="ko-KR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89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BD086A-9AFF-42D8-A4D8-5BED2AAB1886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1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20347-A67D-4702-A00C-FABF7D34631D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984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4855A8-09DB-40D8-9086-11E077034985}" type="slidenum">
              <a:rPr lang="ko-KR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0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D646181-DE14-45CD-9A24-923F1B98D30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그림 3"/>
          <p:cNvPicPr>
            <a:picLocks noChangeAspect="1"/>
          </p:cNvPicPr>
          <p:nvPr userDrawn="1"/>
        </p:nvPicPr>
        <p:blipFill>
          <a:blip r:embed="rId6" cstate="print"/>
          <a:srcRect l="69070" t="91783"/>
          <a:stretch>
            <a:fillRect/>
          </a:stretch>
        </p:blipFill>
        <p:spPr bwMode="auto">
          <a:xfrm>
            <a:off x="0" y="6478588"/>
            <a:ext cx="1903413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8604250" y="6597650"/>
            <a:ext cx="4476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나눔고딕" pitchFamily="50" charset="-127"/>
              </a:rPr>
              <a:t>|</a:t>
            </a:r>
            <a:fld id="{AA6B2067-05CA-4634-AE73-B12955D88440}" type="slidenum">
              <a:rPr kumimoji="0" lang="en-US" altLang="ko-KR" sz="110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나눔고딕" pitchFamily="50" charset="-127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  <a:ea typeface="나눔고딕" pitchFamily="50" charset="-127"/>
              </a:rPr>
              <a:t>|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3" r:id="rId2"/>
    <p:sldLayoutId id="2147483684" r:id="rId3"/>
  </p:sldLayoutIdLst>
  <p:transition spd="med">
    <p:fade/>
  </p:transition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-윤고딕13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-윤고딕13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-윤고딕13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-윤고딕13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-윤고딕13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-윤고딕13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-윤고딕13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itchFamily="50" charset="-127"/>
          <a:ea typeface="-윤고딕13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 flipH="1">
            <a:off x="0" y="3144491"/>
            <a:ext cx="9018588" cy="34039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/>
              <a:t>    2021. 03. 29. (</a:t>
            </a:r>
            <a:r>
              <a:rPr kumimoji="0" lang="ko-KR" altLang="en-US" b="1" dirty="0"/>
              <a:t>월</a:t>
            </a:r>
            <a:r>
              <a:rPr kumimoji="0" lang="en-US" altLang="ko-KR" b="1" dirty="0"/>
              <a:t>) </a:t>
            </a:r>
            <a:endParaRPr kumimoji="0" lang="ko-KR" altLang="en-US" b="1" dirty="0"/>
          </a:p>
        </p:txBody>
      </p:sp>
      <p:pic>
        <p:nvPicPr>
          <p:cNvPr id="3075" name="그림 8"/>
          <p:cNvPicPr>
            <a:picLocks noChangeAspect="1"/>
          </p:cNvPicPr>
          <p:nvPr/>
        </p:nvPicPr>
        <p:blipFill>
          <a:blip r:embed="rId3" cstate="print"/>
          <a:srcRect l="69070" t="91783"/>
          <a:stretch>
            <a:fillRect/>
          </a:stretch>
        </p:blipFill>
        <p:spPr bwMode="auto">
          <a:xfrm>
            <a:off x="6315075" y="6294438"/>
            <a:ext cx="282892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 bwMode="auto">
          <a:xfrm>
            <a:off x="2324200" y="2070102"/>
            <a:ext cx="992548" cy="33835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6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2014</a:t>
            </a:r>
            <a:endParaRPr kumimoji="0" lang="ko-KR" altLang="en-US" sz="1600" spc="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77" name="그림 3"/>
          <p:cNvPicPr>
            <a:picLocks noChangeAspect="1"/>
          </p:cNvPicPr>
          <p:nvPr/>
        </p:nvPicPr>
        <p:blipFill>
          <a:blip r:embed="rId4" cstate="print"/>
          <a:srcRect l="13721"/>
          <a:stretch>
            <a:fillRect/>
          </a:stretch>
        </p:blipFill>
        <p:spPr bwMode="auto">
          <a:xfrm>
            <a:off x="1254125" y="-133564"/>
            <a:ext cx="7889875" cy="69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8" name="그룹 1"/>
          <p:cNvGrpSpPr>
            <a:grpSpLocks/>
          </p:cNvGrpSpPr>
          <p:nvPr/>
        </p:nvGrpSpPr>
        <p:grpSpPr bwMode="auto">
          <a:xfrm>
            <a:off x="0" y="938416"/>
            <a:ext cx="6315075" cy="1994247"/>
            <a:chOff x="309809" y="1016639"/>
            <a:chExt cx="6315815" cy="1992221"/>
          </a:xfrm>
        </p:grpSpPr>
        <p:sp>
          <p:nvSpPr>
            <p:cNvPr id="6" name="TextBox 5"/>
            <p:cNvSpPr txBox="1"/>
            <p:nvPr/>
          </p:nvSpPr>
          <p:spPr>
            <a:xfrm>
              <a:off x="402185" y="1071838"/>
              <a:ext cx="6223439" cy="193702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000" dirty="0">
                  <a:solidFill>
                    <a:srgbClr val="7030A0"/>
                  </a:solidFill>
                  <a:latin typeface="나눔고딕 ExtraBold" pitchFamily="50" charset="-127"/>
                  <a:ea typeface="나눔고딕 ExtraBold" pitchFamily="50" charset="-127"/>
                </a:rPr>
                <a:t>2021</a:t>
              </a:r>
              <a:r>
                <a:rPr kumimoji="0" lang="ko-KR" altLang="en-US" sz="4000" dirty="0">
                  <a:solidFill>
                    <a:srgbClr val="7030A0"/>
                  </a:solidFill>
                  <a:latin typeface="나눔고딕 ExtraBold" pitchFamily="50" charset="-127"/>
                  <a:ea typeface="나눔고딕 ExtraBold" pitchFamily="50" charset="-127"/>
                </a:rPr>
                <a:t>년</a:t>
              </a:r>
              <a:r>
                <a:rPr kumimoji="0" lang="en-US" altLang="ko-KR" sz="4000" dirty="0">
                  <a:solidFill>
                    <a:srgbClr val="7030A0"/>
                  </a:solidFill>
                  <a:latin typeface="나눔고딕 ExtraBold" pitchFamily="50" charset="-127"/>
                  <a:ea typeface="나눔고딕 ExtraBold" pitchFamily="50" charset="-127"/>
                </a:rPr>
                <a:t>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4000" dirty="0">
                  <a:solidFill>
                    <a:srgbClr val="7030A0"/>
                  </a:solidFill>
                  <a:latin typeface="나눔고딕 ExtraBold" pitchFamily="50" charset="-127"/>
                  <a:ea typeface="나눔고딕 ExtraBold" pitchFamily="50" charset="-127"/>
                </a:rPr>
                <a:t>신사업창업사관학교</a:t>
              </a:r>
              <a:endParaRPr kumimoji="0" lang="en-US" altLang="ko-KR" sz="4000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000" dirty="0">
                  <a:solidFill>
                    <a:srgbClr val="7030A0"/>
                  </a:solidFill>
                  <a:latin typeface="나눔고딕 ExtraBold" pitchFamily="50" charset="-127"/>
                  <a:ea typeface="나눔고딕 ExtraBold" pitchFamily="50" charset="-127"/>
                </a:rPr>
                <a:t>13</a:t>
              </a:r>
              <a:r>
                <a:rPr kumimoji="0" lang="ko-KR" altLang="en-US" sz="4000" dirty="0">
                  <a:solidFill>
                    <a:srgbClr val="7030A0"/>
                  </a:solidFill>
                  <a:latin typeface="나눔고딕 ExtraBold" pitchFamily="50" charset="-127"/>
                  <a:ea typeface="나눔고딕 ExtraBold" pitchFamily="50" charset="-127"/>
                </a:rPr>
                <a:t>기 교육 안내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9809" y="1016639"/>
              <a:ext cx="184753" cy="368957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pc="-70" dirty="0">
                <a:solidFill>
                  <a:schemeClr val="accent4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2326" y="648140"/>
            <a:ext cx="8311673" cy="954107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창업교육 일정소개</a:t>
            </a:r>
          </a:p>
          <a:p>
            <a:pPr fontAlgn="auto">
              <a:spcAft>
                <a:spcPts val="0"/>
              </a:spcAft>
              <a:defRPr/>
            </a:pPr>
            <a:endParaRPr kumimoji="0" lang="ko-KR" altLang="en-US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다음_SemiBold" pitchFamily="2" charset="-127"/>
              <a:ea typeface="다음_SemiBold" pitchFamily="2" charset="-127"/>
              <a:cs typeface="Times New Roman" pitchFamily="18" charset="0"/>
            </a:endParaRPr>
          </a:p>
        </p:txBody>
      </p:sp>
      <p:grpSp>
        <p:nvGrpSpPr>
          <p:cNvPr id="2" name="그룹 49"/>
          <p:cNvGrpSpPr>
            <a:grpSpLocks/>
          </p:cNvGrpSpPr>
          <p:nvPr/>
        </p:nvGrpSpPr>
        <p:grpSpPr bwMode="auto">
          <a:xfrm>
            <a:off x="584200" y="1836737"/>
            <a:ext cx="8223250" cy="1350599"/>
            <a:chOff x="2555776" y="1441351"/>
            <a:chExt cx="5112568" cy="1080120"/>
          </a:xfrm>
        </p:grpSpPr>
        <p:grpSp>
          <p:nvGrpSpPr>
            <p:cNvPr id="17428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17430" name="그림 54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31" name="그림 55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모서리가 둥근 직사각형 4"/>
            <p:cNvSpPr/>
            <p:nvPr/>
          </p:nvSpPr>
          <p:spPr>
            <a:xfrm>
              <a:off x="3256533" y="1571128"/>
              <a:ext cx="3691314" cy="802993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1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4" name="그룹 40"/>
          <p:cNvGrpSpPr>
            <a:grpSpLocks/>
          </p:cNvGrpSpPr>
          <p:nvPr/>
        </p:nvGrpSpPr>
        <p:grpSpPr bwMode="auto">
          <a:xfrm>
            <a:off x="421234" y="1296988"/>
            <a:ext cx="2767013" cy="446087"/>
            <a:chOff x="345740" y="1079486"/>
            <a:chExt cx="1884595" cy="445228"/>
          </a:xfrm>
        </p:grpSpPr>
        <p:pic>
          <p:nvPicPr>
            <p:cNvPr id="17426" name="그림 42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5740" y="1079486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Box 43"/>
            <p:cNvSpPr txBox="1"/>
            <p:nvPr/>
          </p:nvSpPr>
          <p:spPr>
            <a:xfrm>
              <a:off x="607782" y="1086673"/>
              <a:ext cx="1363893" cy="40011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창업</a:t>
              </a:r>
              <a:r>
                <a:rPr kumimoji="0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교육  소개</a:t>
              </a:r>
            </a:p>
          </p:txBody>
        </p:sp>
      </p:grpSp>
      <p:grpSp>
        <p:nvGrpSpPr>
          <p:cNvPr id="5" name="그룹 25"/>
          <p:cNvGrpSpPr>
            <a:grpSpLocks/>
          </p:cNvGrpSpPr>
          <p:nvPr/>
        </p:nvGrpSpPr>
        <p:grpSpPr bwMode="auto">
          <a:xfrm>
            <a:off x="568325" y="3185403"/>
            <a:ext cx="8223250" cy="1008941"/>
            <a:chOff x="2555776" y="1441351"/>
            <a:chExt cx="5112568" cy="1080120"/>
          </a:xfrm>
        </p:grpSpPr>
        <p:grpSp>
          <p:nvGrpSpPr>
            <p:cNvPr id="17422" name="그룹 26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17424" name="그림 28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5" name="그림 29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8" name="모서리가 둥근 직사각형 4"/>
            <p:cNvSpPr/>
            <p:nvPr/>
          </p:nvSpPr>
          <p:spPr>
            <a:xfrm>
              <a:off x="3256533" y="1571537"/>
              <a:ext cx="3691314" cy="802580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7" name="그룹 30"/>
          <p:cNvGrpSpPr>
            <a:grpSpLocks/>
          </p:cNvGrpSpPr>
          <p:nvPr/>
        </p:nvGrpSpPr>
        <p:grpSpPr bwMode="auto">
          <a:xfrm>
            <a:off x="569913" y="4174575"/>
            <a:ext cx="8221662" cy="2269983"/>
            <a:chOff x="2555776" y="1441351"/>
            <a:chExt cx="5112568" cy="1080120"/>
          </a:xfrm>
        </p:grpSpPr>
        <p:grpSp>
          <p:nvGrpSpPr>
            <p:cNvPr id="17418" name="그룹 31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17420" name="그림 33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1" name="그림 34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3" name="모서리가 둥근 직사각형 4"/>
            <p:cNvSpPr/>
            <p:nvPr/>
          </p:nvSpPr>
          <p:spPr>
            <a:xfrm>
              <a:off x="3256669" y="1571432"/>
              <a:ext cx="3692027" cy="80216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7415" name="TextBox 21"/>
          <p:cNvSpPr txBox="1">
            <a:spLocks noChangeArrowheads="1"/>
          </p:cNvSpPr>
          <p:nvPr/>
        </p:nvSpPr>
        <p:spPr bwMode="auto">
          <a:xfrm>
            <a:off x="1548593" y="2107731"/>
            <a:ext cx="6551612" cy="73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1600" b="1" dirty="0"/>
              <a:t>◈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 총 교육시간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약 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150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시간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)  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→  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온라인 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80hr + 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오프라인 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70hr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en-US" altLang="ko-KR" sz="1600" dirty="0">
                <a:latin typeface="나눔고딕 ExtraBold" pitchFamily="50" charset="-127"/>
                <a:ea typeface="나눔고딕 ExtraBold" pitchFamily="50" charset="-127"/>
              </a:rPr>
              <a:t>     * </a:t>
            </a:r>
            <a:r>
              <a:rPr kumimoji="0" lang="ko-KR" altLang="en-US" sz="1600" dirty="0">
                <a:latin typeface="나눔고딕 ExtraBold" pitchFamily="50" charset="-127"/>
                <a:ea typeface="나눔고딕 ExtraBold" pitchFamily="50" charset="-127"/>
              </a:rPr>
              <a:t>오프라인 교육 </a:t>
            </a:r>
            <a:r>
              <a:rPr kumimoji="0" lang="en-US" altLang="ko-KR" sz="1600" dirty="0">
                <a:latin typeface="나눔고딕 ExtraBold" pitchFamily="50" charset="-127"/>
                <a:ea typeface="나눔고딕 ExtraBold" pitchFamily="50" charset="-127"/>
              </a:rPr>
              <a:t>:  </a:t>
            </a:r>
            <a:r>
              <a:rPr kumimoji="0" lang="ko-KR" altLang="en-US" sz="1600" dirty="0">
                <a:latin typeface="나눔고딕 ExtraBold" pitchFamily="50" charset="-127"/>
                <a:ea typeface="나눔고딕 ExtraBold" pitchFamily="50" charset="-127"/>
              </a:rPr>
              <a:t>오전 </a:t>
            </a:r>
            <a:r>
              <a:rPr kumimoji="0" lang="en-US" altLang="ko-KR" sz="1600" dirty="0">
                <a:latin typeface="나눔고딕 ExtraBold" pitchFamily="50" charset="-127"/>
                <a:ea typeface="나눔고딕 ExtraBold" pitchFamily="50" charset="-127"/>
              </a:rPr>
              <a:t>10</a:t>
            </a:r>
            <a:r>
              <a:rPr kumimoji="0" lang="ko-KR" altLang="en-US" sz="1600" dirty="0">
                <a:latin typeface="나눔고딕 ExtraBold" pitchFamily="50" charset="-127"/>
                <a:ea typeface="나눔고딕 ExtraBold" pitchFamily="50" charset="-127"/>
              </a:rPr>
              <a:t>시 </a:t>
            </a:r>
            <a:r>
              <a:rPr kumimoji="0" lang="en-US" altLang="ko-KR" sz="1600" dirty="0">
                <a:latin typeface="나눔고딕 ExtraBold" pitchFamily="50" charset="-127"/>
                <a:ea typeface="나눔고딕 ExtraBold" pitchFamily="50" charset="-127"/>
              </a:rPr>
              <a:t>~ 17</a:t>
            </a:r>
            <a:r>
              <a:rPr kumimoji="0" lang="ko-KR" altLang="en-US" sz="1600" dirty="0">
                <a:latin typeface="나눔고딕 ExtraBold" pitchFamily="50" charset="-127"/>
                <a:ea typeface="나눔고딕 ExtraBold" pitchFamily="50" charset="-127"/>
              </a:rPr>
              <a:t>시 </a:t>
            </a:r>
            <a:endParaRPr lang="ko-KR" altLang="en-US" dirty="0"/>
          </a:p>
        </p:txBody>
      </p:sp>
      <p:sp>
        <p:nvSpPr>
          <p:cNvPr id="17416" name="TextBox 22"/>
          <p:cNvSpPr txBox="1">
            <a:spLocks noChangeArrowheads="1"/>
          </p:cNvSpPr>
          <p:nvPr/>
        </p:nvSpPr>
        <p:spPr bwMode="auto">
          <a:xfrm>
            <a:off x="1132681" y="3493772"/>
            <a:ext cx="70945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1600" b="1" dirty="0"/>
              <a:t>       ◈ 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b="1" dirty="0">
                <a:latin typeface="Arial" charset="0"/>
                <a:ea typeface="나눔고딕 ExtraBold" pitchFamily="50" charset="-127"/>
              </a:rPr>
              <a:t>교육기간 </a:t>
            </a:r>
            <a:r>
              <a:rPr kumimoji="0" lang="en-US" altLang="ko-KR" b="1" dirty="0">
                <a:latin typeface="Arial" charset="0"/>
                <a:ea typeface="나눔고딕 ExtraBold" pitchFamily="50" charset="-127"/>
              </a:rPr>
              <a:t>: 2021.  03. 29 ~ 4. 23  (</a:t>
            </a:r>
            <a:r>
              <a:rPr kumimoji="0" lang="ko-KR" altLang="en-US" b="1" dirty="0">
                <a:latin typeface="Arial" charset="0"/>
                <a:ea typeface="나눔고딕 ExtraBold" pitchFamily="50" charset="-127"/>
              </a:rPr>
              <a:t>약 </a:t>
            </a:r>
            <a:r>
              <a:rPr kumimoji="0" lang="en-US" altLang="ko-KR" b="1" dirty="0">
                <a:latin typeface="Arial" charset="0"/>
                <a:ea typeface="나눔고딕 ExtraBold" pitchFamily="50" charset="-127"/>
              </a:rPr>
              <a:t>4</a:t>
            </a:r>
            <a:r>
              <a:rPr kumimoji="0" lang="ko-KR" altLang="en-US" b="1" dirty="0">
                <a:latin typeface="Arial" charset="0"/>
                <a:ea typeface="나눔고딕 ExtraBold" pitchFamily="50" charset="-127"/>
              </a:rPr>
              <a:t>주</a:t>
            </a:r>
            <a:r>
              <a:rPr kumimoji="0" lang="en-US" altLang="ko-KR" b="1" dirty="0">
                <a:latin typeface="Arial" charset="0"/>
                <a:ea typeface="나눔고딕 ExtraBold" pitchFamily="50" charset="-127"/>
              </a:rPr>
              <a:t>)</a:t>
            </a:r>
          </a:p>
        </p:txBody>
      </p:sp>
      <p:sp>
        <p:nvSpPr>
          <p:cNvPr id="17417" name="TextBox 23"/>
          <p:cNvSpPr txBox="1">
            <a:spLocks noChangeArrowheads="1"/>
          </p:cNvSpPr>
          <p:nvPr/>
        </p:nvSpPr>
        <p:spPr bwMode="auto">
          <a:xfrm>
            <a:off x="1281893" y="4630270"/>
            <a:ext cx="70850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1600" b="1" dirty="0"/>
              <a:t>      ◈</a:t>
            </a:r>
            <a:r>
              <a:rPr kumimoji="0" lang="ko-KR" altLang="en-US" sz="2100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교육과정</a:t>
            </a:r>
            <a:endParaRPr kumimoji="0" lang="en-US" altLang="ko-KR" b="1" dirty="0">
              <a:latin typeface="나눔고딕 ExtraBold" pitchFamily="50" charset="-127"/>
              <a:ea typeface="나눔고딕 ExtraBold" pitchFamily="50" charset="-127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      </a:t>
            </a:r>
            <a:r>
              <a:rPr kumimoji="0" lang="en-US" altLang="ko-KR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(1-2</a:t>
            </a:r>
            <a:r>
              <a:rPr kumimoji="0" lang="ko-KR" altLang="en-US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주차</a:t>
            </a:r>
            <a:r>
              <a:rPr kumimoji="0" lang="en-US" altLang="ko-KR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, </a:t>
            </a:r>
            <a:r>
              <a:rPr kumimoji="0" lang="ko-KR" altLang="en-US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전국 동일</a:t>
            </a:r>
            <a:r>
              <a:rPr kumimoji="0" lang="en-US" altLang="ko-KR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) : • </a:t>
            </a:r>
            <a:r>
              <a:rPr kumimoji="0" lang="ko-KR" altLang="en-US" b="1" dirty="0" err="1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기본공통</a:t>
            </a:r>
            <a:r>
              <a:rPr kumimoji="0" lang="en-US" altLang="ko-KR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 </a:t>
            </a:r>
            <a:r>
              <a:rPr kumimoji="0" lang="ko-KR" altLang="en-US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  </a:t>
            </a:r>
            <a:r>
              <a:rPr kumimoji="0" lang="en-US" altLang="ko-KR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• </a:t>
            </a:r>
            <a:r>
              <a:rPr kumimoji="0" lang="ko-KR" altLang="en-US" b="1" dirty="0" err="1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일반경영</a:t>
            </a:r>
            <a:r>
              <a:rPr kumimoji="0" lang="ko-KR" altLang="en-US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 </a:t>
            </a:r>
            <a:endParaRPr kumimoji="0" lang="en-US" altLang="ko-KR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en-US" altLang="ko-KR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      (3-4</a:t>
            </a:r>
            <a:r>
              <a:rPr kumimoji="0" lang="ko-KR" altLang="en-US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주차</a:t>
            </a:r>
            <a:r>
              <a:rPr kumimoji="0" lang="en-US" altLang="ko-KR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, </a:t>
            </a:r>
            <a:r>
              <a:rPr kumimoji="0" lang="ko-KR" altLang="en-US" b="1" dirty="0" err="1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사관학교별</a:t>
            </a:r>
            <a:r>
              <a:rPr kumimoji="0" lang="en-US" altLang="ko-KR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) : • </a:t>
            </a:r>
            <a:r>
              <a:rPr kumimoji="0" lang="ko-KR" altLang="en-US" b="1" dirty="0" err="1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업종전문</a:t>
            </a:r>
            <a:r>
              <a:rPr kumimoji="0" lang="en-US" altLang="ko-KR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  • </a:t>
            </a:r>
            <a:r>
              <a:rPr kumimoji="0" lang="ko-KR" altLang="en-US" b="1" dirty="0" err="1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상품화지원</a:t>
            </a:r>
            <a:r>
              <a:rPr kumimoji="0" lang="ko-KR" altLang="en-US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  </a:t>
            </a:r>
            <a:r>
              <a:rPr kumimoji="0" lang="en-US" altLang="ko-KR" b="1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• </a:t>
            </a:r>
            <a:r>
              <a:rPr kumimoji="0" lang="ko-KR" altLang="en-US" b="1" dirty="0" err="1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스마트창업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2326" y="570650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세부 교육과정 소개</a:t>
            </a:r>
          </a:p>
        </p:txBody>
      </p:sp>
      <p:grpSp>
        <p:nvGrpSpPr>
          <p:cNvPr id="3" name="그룹 49"/>
          <p:cNvGrpSpPr>
            <a:grpSpLocks/>
          </p:cNvGrpSpPr>
          <p:nvPr/>
        </p:nvGrpSpPr>
        <p:grpSpPr bwMode="auto">
          <a:xfrm>
            <a:off x="456854" y="1838338"/>
            <a:ext cx="8221663" cy="726491"/>
            <a:chOff x="2555776" y="1441351"/>
            <a:chExt cx="5112568" cy="1080120"/>
          </a:xfrm>
        </p:grpSpPr>
        <p:grpSp>
          <p:nvGrpSpPr>
            <p:cNvPr id="18446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18448" name="그림 54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49" name="그림 55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모서리가 둥근 직사각형 4"/>
            <p:cNvSpPr/>
            <p:nvPr/>
          </p:nvSpPr>
          <p:spPr>
            <a:xfrm>
              <a:off x="2982235" y="1572395"/>
              <a:ext cx="3691039" cy="8021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1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8441" name="TextBox 18"/>
          <p:cNvSpPr txBox="1">
            <a:spLocks noChangeArrowheads="1"/>
          </p:cNvSpPr>
          <p:nvPr/>
        </p:nvSpPr>
        <p:spPr bwMode="auto">
          <a:xfrm>
            <a:off x="1142655" y="2000941"/>
            <a:ext cx="7115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1600" b="1" dirty="0"/>
              <a:t>◈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창업 마인드 형성 및 </a:t>
            </a:r>
            <a:r>
              <a:rPr kumimoji="0" lang="ko-KR" altLang="en-US" b="1" dirty="0" err="1">
                <a:latin typeface="나눔고딕 ExtraBold" pitchFamily="50" charset="-127"/>
                <a:ea typeface="나눔고딕 ExtraBold" pitchFamily="50" charset="-127"/>
              </a:rPr>
              <a:t>기본공통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과정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(1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주차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kumimoji="0" lang="en-US" altLang="ko-KR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2326" y="2448732"/>
            <a:ext cx="1082135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8" name="그룹 40"/>
          <p:cNvGrpSpPr>
            <a:grpSpLocks/>
          </p:cNvGrpSpPr>
          <p:nvPr/>
        </p:nvGrpSpPr>
        <p:grpSpPr bwMode="auto">
          <a:xfrm>
            <a:off x="456854" y="1243707"/>
            <a:ext cx="3265487" cy="444793"/>
            <a:chOff x="479900" y="1234616"/>
            <a:chExt cx="1884595" cy="445228"/>
          </a:xfrm>
        </p:grpSpPr>
        <p:pic>
          <p:nvPicPr>
            <p:cNvPr id="19" name="그림 42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900" y="1234616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741942" y="1241803"/>
              <a:ext cx="1363893" cy="40050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(1-2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주차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)</a:t>
              </a:r>
              <a:endParaRPr kumimoji="0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25575" y="2127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48170"/>
              </p:ext>
            </p:extLst>
          </p:nvPr>
        </p:nvGraphicFramePr>
        <p:xfrm>
          <a:off x="832326" y="2684377"/>
          <a:ext cx="7425503" cy="3444818"/>
        </p:xfrm>
        <a:graphic>
          <a:graphicData uri="http://schemas.openxmlformats.org/drawingml/2006/table">
            <a:tbl>
              <a:tblPr/>
              <a:tblGrid>
                <a:gridCol w="1006772">
                  <a:extLst>
                    <a:ext uri="{9D8B030D-6E8A-4147-A177-3AD203B41FA5}">
                      <a16:colId xmlns:a16="http://schemas.microsoft.com/office/drawing/2014/main" val="1531813187"/>
                    </a:ext>
                  </a:extLst>
                </a:gridCol>
                <a:gridCol w="1205716">
                  <a:extLst>
                    <a:ext uri="{9D8B030D-6E8A-4147-A177-3AD203B41FA5}">
                      <a16:colId xmlns:a16="http://schemas.microsoft.com/office/drawing/2014/main" val="311199960"/>
                    </a:ext>
                  </a:extLst>
                </a:gridCol>
                <a:gridCol w="1163606">
                  <a:extLst>
                    <a:ext uri="{9D8B030D-6E8A-4147-A177-3AD203B41FA5}">
                      <a16:colId xmlns:a16="http://schemas.microsoft.com/office/drawing/2014/main" val="2049259526"/>
                    </a:ext>
                  </a:extLst>
                </a:gridCol>
                <a:gridCol w="1458377">
                  <a:extLst>
                    <a:ext uri="{9D8B030D-6E8A-4147-A177-3AD203B41FA5}">
                      <a16:colId xmlns:a16="http://schemas.microsoft.com/office/drawing/2014/main" val="2330315295"/>
                    </a:ext>
                  </a:extLst>
                </a:gridCol>
                <a:gridCol w="1374156">
                  <a:extLst>
                    <a:ext uri="{9D8B030D-6E8A-4147-A177-3AD203B41FA5}">
                      <a16:colId xmlns:a16="http://schemas.microsoft.com/office/drawing/2014/main" val="1672667425"/>
                    </a:ext>
                  </a:extLst>
                </a:gridCol>
                <a:gridCol w="1216876">
                  <a:extLst>
                    <a:ext uri="{9D8B030D-6E8A-4147-A177-3AD203B41FA5}">
                      <a16:colId xmlns:a16="http://schemas.microsoft.com/office/drawing/2014/main" val="2373634896"/>
                    </a:ext>
                  </a:extLst>
                </a:gridCol>
              </a:tblGrid>
              <a:tr h="41572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간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3.29.(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3.30.(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3.31.(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607618"/>
                  </a:ext>
                </a:extLst>
              </a:tr>
              <a:tr h="45778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10:00~11:00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 접속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테스트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창업절차 및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프로세스 가이드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임현민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창업 아이템 바로알기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</a:t>
                      </a:r>
                      <a:r>
                        <a:rPr lang="en-US" altLang="ko-KR" sz="10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‧</a:t>
                      </a:r>
                      <a:r>
                        <a:rPr lang="ko-KR" altLang="en-US" sz="10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환경분석과 타겟 고객 설정</a:t>
                      </a:r>
                      <a:r>
                        <a:rPr lang="en-US" altLang="ko-KR" sz="10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브랜드의 이해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상품에 맞는 브랜딩 전략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정민혜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점포구성방안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1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-1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업종별 인테리어 벤치마킹</a:t>
                      </a:r>
                      <a:r>
                        <a:rPr lang="en-US" altLang="ko-KR" sz="1000" kern="0" spc="-1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이태경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178807"/>
                  </a:ext>
                </a:extLst>
              </a:tr>
              <a:tr h="37365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11:00~12:00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431524"/>
                  </a:ext>
                </a:extLst>
              </a:tr>
              <a:tr h="4557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12:00~13:00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537550"/>
                  </a:ext>
                </a:extLst>
              </a:tr>
              <a:tr h="37455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13:00~14:00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91692"/>
                  </a:ext>
                </a:extLst>
              </a:tr>
              <a:tr h="45778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14:00~15:00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입학식 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kern="0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新소비 트랜드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시장 분석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전준혁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마케팅 전략과 트렌드 분석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박성의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상품기획</a:t>
                      </a:r>
                      <a:r>
                        <a:rPr lang="en-US" altLang="ko-KR" sz="1000" kern="0" spc="-8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(MD)</a:t>
                      </a:r>
                      <a:r>
                        <a:rPr lang="ko-KR" altLang="en-US" sz="1000" kern="0" spc="-8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상품화전략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박선우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창업우수사례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200273"/>
                  </a:ext>
                </a:extLst>
              </a:tr>
              <a:tr h="45778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15:00~16:00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소상공인 창업 방향성 설정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이민근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262047"/>
                  </a:ext>
                </a:extLst>
              </a:tr>
              <a:tr h="45183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16:00~17:00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413253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32517" y="2684346"/>
            <a:ext cx="107135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9891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2738" y="398489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세부 교육과정 소개</a:t>
            </a:r>
          </a:p>
        </p:txBody>
      </p:sp>
      <p:grpSp>
        <p:nvGrpSpPr>
          <p:cNvPr id="3" name="그룹 49"/>
          <p:cNvGrpSpPr>
            <a:grpSpLocks/>
          </p:cNvGrpSpPr>
          <p:nvPr/>
        </p:nvGrpSpPr>
        <p:grpSpPr bwMode="auto">
          <a:xfrm>
            <a:off x="529281" y="1597980"/>
            <a:ext cx="8221663" cy="726491"/>
            <a:chOff x="2555776" y="1441351"/>
            <a:chExt cx="5112568" cy="1080120"/>
          </a:xfrm>
        </p:grpSpPr>
        <p:grpSp>
          <p:nvGrpSpPr>
            <p:cNvPr id="18446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18448" name="그림 54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49" name="그림 55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모서리가 둥근 직사각형 4"/>
            <p:cNvSpPr/>
            <p:nvPr/>
          </p:nvSpPr>
          <p:spPr>
            <a:xfrm>
              <a:off x="2982235" y="1572395"/>
              <a:ext cx="3691039" cy="8021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1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61598" y="2337042"/>
            <a:ext cx="1082135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8" name="그룹 40"/>
          <p:cNvGrpSpPr>
            <a:grpSpLocks/>
          </p:cNvGrpSpPr>
          <p:nvPr/>
        </p:nvGrpSpPr>
        <p:grpSpPr bwMode="auto">
          <a:xfrm>
            <a:off x="529281" y="1028926"/>
            <a:ext cx="3265487" cy="444793"/>
            <a:chOff x="479900" y="1234616"/>
            <a:chExt cx="1884595" cy="445228"/>
          </a:xfrm>
        </p:grpSpPr>
        <p:pic>
          <p:nvPicPr>
            <p:cNvPr id="19" name="그림 42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900" y="1234616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741942" y="1241803"/>
              <a:ext cx="1363893" cy="40050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(1-2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주차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)</a:t>
              </a:r>
              <a:endParaRPr kumimoji="0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4" name="TextBox 18"/>
          <p:cNvSpPr txBox="1">
            <a:spLocks noChangeArrowheads="1"/>
          </p:cNvSpPr>
          <p:nvPr/>
        </p:nvSpPr>
        <p:spPr bwMode="auto">
          <a:xfrm>
            <a:off x="1215082" y="1780102"/>
            <a:ext cx="7115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1600" b="1" dirty="0"/>
              <a:t>◈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창업 준비를 위한 </a:t>
            </a:r>
            <a:r>
              <a:rPr kumimoji="0" lang="ko-KR" altLang="en-US" b="1" dirty="0" err="1">
                <a:latin typeface="나눔고딕 ExtraBold" pitchFamily="50" charset="-127"/>
                <a:ea typeface="나눔고딕 ExtraBold" pitchFamily="50" charset="-127"/>
              </a:rPr>
              <a:t>일반경영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교육 과정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(2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주차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kumimoji="0" lang="en-US" altLang="ko-KR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740560" y="3543164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279668"/>
              </p:ext>
            </p:extLst>
          </p:nvPr>
        </p:nvGraphicFramePr>
        <p:xfrm>
          <a:off x="997943" y="2523685"/>
          <a:ext cx="7258817" cy="3587404"/>
        </p:xfrm>
        <a:graphic>
          <a:graphicData uri="http://schemas.openxmlformats.org/drawingml/2006/table">
            <a:tbl>
              <a:tblPr/>
              <a:tblGrid>
                <a:gridCol w="979188">
                  <a:extLst>
                    <a:ext uri="{9D8B030D-6E8A-4147-A177-3AD203B41FA5}">
                      <a16:colId xmlns:a16="http://schemas.microsoft.com/office/drawing/2014/main" val="1810345884"/>
                    </a:ext>
                  </a:extLst>
                </a:gridCol>
                <a:gridCol w="1172682">
                  <a:extLst>
                    <a:ext uri="{9D8B030D-6E8A-4147-A177-3AD203B41FA5}">
                      <a16:colId xmlns:a16="http://schemas.microsoft.com/office/drawing/2014/main" val="2220495433"/>
                    </a:ext>
                  </a:extLst>
                </a:gridCol>
                <a:gridCol w="1377463">
                  <a:extLst>
                    <a:ext uri="{9D8B030D-6E8A-4147-A177-3AD203B41FA5}">
                      <a16:colId xmlns:a16="http://schemas.microsoft.com/office/drawing/2014/main" val="3246786825"/>
                    </a:ext>
                  </a:extLst>
                </a:gridCol>
                <a:gridCol w="1172682">
                  <a:extLst>
                    <a:ext uri="{9D8B030D-6E8A-4147-A177-3AD203B41FA5}">
                      <a16:colId xmlns:a16="http://schemas.microsoft.com/office/drawing/2014/main" val="3102400799"/>
                    </a:ext>
                  </a:extLst>
                </a:gridCol>
                <a:gridCol w="1362412">
                  <a:extLst>
                    <a:ext uri="{9D8B030D-6E8A-4147-A177-3AD203B41FA5}">
                      <a16:colId xmlns:a16="http://schemas.microsoft.com/office/drawing/2014/main" val="3471645249"/>
                    </a:ext>
                  </a:extLst>
                </a:gridCol>
                <a:gridCol w="1194390">
                  <a:extLst>
                    <a:ext uri="{9D8B030D-6E8A-4147-A177-3AD203B41FA5}">
                      <a16:colId xmlns:a16="http://schemas.microsoft.com/office/drawing/2014/main" val="4057827383"/>
                    </a:ext>
                  </a:extLst>
                </a:gridCol>
              </a:tblGrid>
              <a:tr h="36533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4.8.(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4.9.(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601269"/>
                  </a:ext>
                </a:extLst>
              </a:tr>
              <a:tr h="4475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9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10:00~11:00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 창업의 이해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점포 및 채널 유형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민대영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 창업의 이해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 점포 유형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최대헌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고객의 이해와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고객관리방법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우정희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세무기초와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절세 전략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소상공인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신용관리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윤경만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가상가격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설정과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점포 가상창업계획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지기철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0039"/>
                  </a:ext>
                </a:extLst>
              </a:tr>
              <a:tr h="4475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9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11:00~12:00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258201"/>
                  </a:ext>
                </a:extLst>
              </a:tr>
              <a:tr h="53318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9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12:00~13:00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993225"/>
                  </a:ext>
                </a:extLst>
              </a:tr>
              <a:tr h="406464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9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13:00~14:00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688054"/>
                  </a:ext>
                </a:extLst>
              </a:tr>
              <a:tr h="49888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9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14:00~15:00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채널 홍보 전략과 실습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민대영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유명상권 벤치마킹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틈새시장 공략법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ctr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상권정보시스템 이용방법 포함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김영갑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꼭 알아둬야 하는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창업관련 법률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이승태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소상공인 지식재산권 관리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상표 및 특허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특허청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창업우수사례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09026"/>
                  </a:ext>
                </a:extLst>
              </a:tr>
              <a:tr h="44759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9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15:00~16:00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130808"/>
                  </a:ext>
                </a:extLst>
              </a:tr>
              <a:tr h="44076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9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16:00~17:00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KoPub돋움체 Medium" panose="020B0600000101010101" charset="-127"/>
                      </a:endParaRPr>
                    </a:p>
                  </a:txBody>
                  <a:tcPr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893571"/>
                  </a:ext>
                </a:extLst>
              </a:tr>
            </a:tbl>
          </a:graphicData>
        </a:graphic>
      </p:graphicFrame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387475" y="1971675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581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2326" y="570650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세부 교육과정 소개</a:t>
            </a:r>
          </a:p>
        </p:txBody>
      </p:sp>
      <p:grpSp>
        <p:nvGrpSpPr>
          <p:cNvPr id="3" name="그룹 49"/>
          <p:cNvGrpSpPr>
            <a:grpSpLocks/>
          </p:cNvGrpSpPr>
          <p:nvPr/>
        </p:nvGrpSpPr>
        <p:grpSpPr bwMode="auto">
          <a:xfrm>
            <a:off x="540166" y="3279968"/>
            <a:ext cx="8221663" cy="1175466"/>
            <a:chOff x="2555776" y="1441351"/>
            <a:chExt cx="5112568" cy="1080120"/>
          </a:xfrm>
        </p:grpSpPr>
        <p:grpSp>
          <p:nvGrpSpPr>
            <p:cNvPr id="18446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18448" name="그림 54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49" name="그림 55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모서리가 둥근 직사각형 4"/>
            <p:cNvSpPr/>
            <p:nvPr/>
          </p:nvSpPr>
          <p:spPr>
            <a:xfrm>
              <a:off x="2982235" y="1572395"/>
              <a:ext cx="3691039" cy="8021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1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8441" name="TextBox 18"/>
          <p:cNvSpPr txBox="1">
            <a:spLocks noChangeArrowheads="1"/>
          </p:cNvSpPr>
          <p:nvPr/>
        </p:nvSpPr>
        <p:spPr bwMode="auto">
          <a:xfrm>
            <a:off x="1208937" y="3620871"/>
            <a:ext cx="7115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1600" b="1" dirty="0"/>
              <a:t>◈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사업계획서 발표 및 </a:t>
            </a:r>
            <a:r>
              <a:rPr kumimoji="0" lang="ko-KR" altLang="en-US" b="1" dirty="0" err="1">
                <a:latin typeface="나눔고딕 ExtraBold" pitchFamily="50" charset="-127"/>
                <a:ea typeface="나눔고딕 ExtraBold" pitchFamily="50" charset="-127"/>
              </a:rPr>
              <a:t>체험점포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입점 준비 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(4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주차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kumimoji="0" lang="en-US" altLang="ko-KR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03606" y="2457450"/>
            <a:ext cx="1082135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49"/>
          <p:cNvGrpSpPr>
            <a:grpSpLocks/>
          </p:cNvGrpSpPr>
          <p:nvPr/>
        </p:nvGrpSpPr>
        <p:grpSpPr bwMode="auto">
          <a:xfrm>
            <a:off x="563174" y="2069398"/>
            <a:ext cx="8221663" cy="1175466"/>
            <a:chOff x="2555776" y="1441351"/>
            <a:chExt cx="5112568" cy="1080120"/>
          </a:xfrm>
        </p:grpSpPr>
        <p:grpSp>
          <p:nvGrpSpPr>
            <p:cNvPr id="17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19" name="그림 54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그림 55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8" name="모서리가 둥근 직사각형 4"/>
            <p:cNvSpPr/>
            <p:nvPr/>
          </p:nvSpPr>
          <p:spPr>
            <a:xfrm>
              <a:off x="2982235" y="1572395"/>
              <a:ext cx="3691039" cy="8021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1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1173071" y="2472187"/>
            <a:ext cx="7115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1600" b="1" dirty="0"/>
              <a:t>◈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b="1" dirty="0" err="1">
                <a:latin typeface="나눔고딕 ExtraBold" pitchFamily="50" charset="-127"/>
                <a:ea typeface="나눔고딕 ExtraBold" pitchFamily="50" charset="-127"/>
              </a:rPr>
              <a:t>실전창업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준비를 위한 교육 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– 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사업계획 고도화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(3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주차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kumimoji="0" lang="en-US" altLang="ko-KR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2" name="TextBox 18"/>
          <p:cNvSpPr txBox="1">
            <a:spLocks noChangeArrowheads="1"/>
          </p:cNvSpPr>
          <p:nvPr/>
        </p:nvSpPr>
        <p:spPr bwMode="auto">
          <a:xfrm>
            <a:off x="1327057" y="4502827"/>
            <a:ext cx="7115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* 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향후 지역 </a:t>
            </a:r>
            <a:r>
              <a:rPr kumimoji="0" lang="ko-KR" altLang="en-US" b="1" dirty="0" err="1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사관학교별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 진행 방법 별도 안내</a:t>
            </a:r>
            <a:endParaRPr kumimoji="0" lang="en-US" altLang="ko-KR" sz="1600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3" name="그룹 40"/>
          <p:cNvGrpSpPr>
            <a:grpSpLocks/>
          </p:cNvGrpSpPr>
          <p:nvPr/>
        </p:nvGrpSpPr>
        <p:grpSpPr bwMode="auto">
          <a:xfrm>
            <a:off x="540166" y="1339100"/>
            <a:ext cx="3265487" cy="444793"/>
            <a:chOff x="479900" y="1234616"/>
            <a:chExt cx="1884595" cy="445228"/>
          </a:xfrm>
        </p:grpSpPr>
        <p:pic>
          <p:nvPicPr>
            <p:cNvPr id="34" name="그림 42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9900" y="1234616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741942" y="1241803"/>
              <a:ext cx="1363893" cy="40050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(3-4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주차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)</a:t>
              </a:r>
              <a:endParaRPr kumimoji="0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3450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2326" y="570650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세부 교육과정 소개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03606" y="2457450"/>
            <a:ext cx="1082135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3" name="그룹 40"/>
          <p:cNvGrpSpPr>
            <a:grpSpLocks/>
          </p:cNvGrpSpPr>
          <p:nvPr/>
        </p:nvGrpSpPr>
        <p:grpSpPr bwMode="auto">
          <a:xfrm>
            <a:off x="540166" y="1339102"/>
            <a:ext cx="3265487" cy="444793"/>
            <a:chOff x="479900" y="1234616"/>
            <a:chExt cx="1884595" cy="445228"/>
          </a:xfrm>
        </p:grpSpPr>
        <p:pic>
          <p:nvPicPr>
            <p:cNvPr id="34" name="그림 4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9900" y="1234616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741942" y="1241802"/>
              <a:ext cx="1363893" cy="40050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개별 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e-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러닝 </a:t>
              </a:r>
              <a:endParaRPr kumimoji="0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03606" y="3275674"/>
            <a:ext cx="7630187" cy="296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sz="1600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kumimoji="0" lang="ko-KR" altLang="en-US" sz="1600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예시</a:t>
            </a:r>
            <a:r>
              <a:rPr kumimoji="0" lang="en-US" altLang="ko-KR" sz="1600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kumimoji="0" lang="ko-KR" altLang="en-US" sz="1600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지역별 안내 예정</a:t>
            </a:r>
            <a:r>
              <a:rPr kumimoji="0" lang="en-US" altLang="ko-KR" sz="1600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</a:p>
          <a:p>
            <a:pPr fontAlgn="auto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sz="1600" b="1" dirty="0">
                <a:latin typeface="나눔고딕 ExtraBold" pitchFamily="50" charset="-127"/>
                <a:ea typeface="나눔고딕 ExtraBold" pitchFamily="50" charset="-127"/>
              </a:rPr>
              <a:t>1</a:t>
            </a:r>
            <a:r>
              <a:rPr kumimoji="0" lang="ko-KR" altLang="en-US" sz="1600" b="1" dirty="0">
                <a:latin typeface="나눔고딕 ExtraBold" pitchFamily="50" charset="-127"/>
                <a:ea typeface="나눔고딕 ExtraBold" pitchFamily="50" charset="-127"/>
              </a:rPr>
              <a:t>주차 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→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기업가 정신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사업아이템 선정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사업타당성 분석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창업절차와 인허가</a:t>
            </a:r>
            <a:endParaRPr kumimoji="0" lang="en-US" altLang="ko-KR" sz="1600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auto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  <a:defRPr/>
            </a:pPr>
            <a:endParaRPr kumimoji="0" lang="en-US" altLang="ko-KR" sz="800" dirty="0">
              <a:solidFill>
                <a:schemeClr val="accent5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auto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sz="1600" dirty="0">
                <a:latin typeface="나눔고딕 ExtraBold" pitchFamily="50" charset="-127"/>
                <a:ea typeface="나눔고딕 ExtraBold" pitchFamily="50" charset="-127"/>
              </a:rPr>
              <a:t>2</a:t>
            </a:r>
            <a:r>
              <a:rPr kumimoji="0" lang="ko-KR" altLang="en-US" sz="1600" dirty="0">
                <a:latin typeface="나눔고딕 ExtraBold" pitchFamily="50" charset="-127"/>
                <a:ea typeface="나눔고딕 ExtraBold" pitchFamily="50" charset="-127"/>
              </a:rPr>
              <a:t>주차 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→  </a:t>
            </a:r>
            <a:r>
              <a:rPr kumimoji="0" lang="ko-KR" altLang="en-US" sz="1600" b="1" dirty="0" err="1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소비트렌드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분석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소비자심리의 이해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고객만족 경영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시장분석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</a:p>
          <a:p>
            <a:pPr fontAlgn="auto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              </a:t>
            </a:r>
            <a:r>
              <a:rPr kumimoji="0" lang="ko-KR" altLang="en-US" sz="1600" b="1" dirty="0" err="1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입지전략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및 상권조사</a:t>
            </a:r>
            <a:endParaRPr kumimoji="0" lang="en-US" altLang="ko-KR" sz="1600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auto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sz="800" b="1" dirty="0">
                <a:solidFill>
                  <a:schemeClr val="accent5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</a:p>
          <a:p>
            <a:pPr fontAlgn="auto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sz="1600" b="1" dirty="0">
                <a:latin typeface="나눔고딕 ExtraBold" pitchFamily="50" charset="-127"/>
                <a:ea typeface="나눔고딕 ExtraBold" pitchFamily="50" charset="-127"/>
              </a:rPr>
              <a:t>3</a:t>
            </a:r>
            <a:r>
              <a:rPr kumimoji="0" lang="ko-KR" altLang="en-US" sz="1600" b="1" dirty="0">
                <a:latin typeface="나눔고딕 ExtraBold" pitchFamily="50" charset="-127"/>
                <a:ea typeface="나눔고딕 ExtraBold" pitchFamily="50" charset="-127"/>
              </a:rPr>
              <a:t>주차</a:t>
            </a:r>
            <a:r>
              <a:rPr kumimoji="0" lang="ko-KR" altLang="en-US" sz="16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→ 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창업자금조달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세무기초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원가 산정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재무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회계관리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손익분석 및 실습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</a:p>
          <a:p>
            <a:pPr fontAlgn="auto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             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사업계획서 작성</a:t>
            </a:r>
            <a:endParaRPr kumimoji="0" lang="en-US" altLang="ko-KR" sz="1600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sz="1600" b="1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kumimoji="0" lang="ko-KR" altLang="en-US" sz="1600" b="1" dirty="0">
                <a:latin typeface="나눔고딕 ExtraBold" pitchFamily="50" charset="-127"/>
                <a:ea typeface="나눔고딕 ExtraBold" pitchFamily="50" charset="-127"/>
              </a:rPr>
              <a:t>주차</a:t>
            </a:r>
            <a:r>
              <a:rPr kumimoji="0" lang="en-US" altLang="ko-KR" sz="1600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→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점포 홍보 및 판촉전략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부동산 계약 및 상가임대차보호법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지적재산권 활용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b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            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브랜드 설계 및 특허 등록</a:t>
            </a:r>
            <a:r>
              <a: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업종전환을 위한 </a:t>
            </a:r>
            <a:r>
              <a:rPr kumimoji="0" lang="ko-KR" altLang="en-US" sz="1600" b="1" dirty="0" err="1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폐업절차</a:t>
            </a:r>
            <a:endParaRPr kumimoji="0" lang="en-US" altLang="ko-KR" dirty="0">
              <a:solidFill>
                <a:schemeClr val="accent5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3" name="그룹 49"/>
          <p:cNvGrpSpPr>
            <a:grpSpLocks/>
          </p:cNvGrpSpPr>
          <p:nvPr/>
        </p:nvGrpSpPr>
        <p:grpSpPr bwMode="auto">
          <a:xfrm>
            <a:off x="540166" y="1885048"/>
            <a:ext cx="8221663" cy="1289473"/>
            <a:chOff x="2555776" y="1441351"/>
            <a:chExt cx="5112568" cy="1080120"/>
          </a:xfrm>
        </p:grpSpPr>
        <p:grpSp>
          <p:nvGrpSpPr>
            <p:cNvPr id="24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26" name="그림 54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" name="그림 55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5" name="모서리가 둥근 직사각형 4"/>
            <p:cNvSpPr/>
            <p:nvPr/>
          </p:nvSpPr>
          <p:spPr>
            <a:xfrm>
              <a:off x="2982235" y="1572395"/>
              <a:ext cx="3691039" cy="8021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16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225967" y="2224385"/>
            <a:ext cx="6255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◈ 개별 복습 및 보충학습을 통한 </a:t>
            </a:r>
            <a:r>
              <a:rPr kumimoji="0"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교육성과</a:t>
            </a:r>
            <a:r>
              <a:rPr kumimoji="0"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제고 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총 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30hr 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필수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]</a:t>
            </a:r>
          </a:p>
          <a:p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     </a:t>
            </a:r>
            <a:r>
              <a:rPr kumimoji="0" lang="en-US" altLang="ko-KR" sz="1400" b="1" dirty="0"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kumimoji="0" lang="ko-KR" altLang="en-US" sz="1400" b="1" dirty="0">
                <a:latin typeface="나눔고딕 ExtraBold" pitchFamily="50" charset="-127"/>
                <a:ea typeface="나눔고딕 ExtraBold" pitchFamily="50" charset="-127"/>
              </a:rPr>
              <a:t>사관학교 별 </a:t>
            </a:r>
            <a:r>
              <a:rPr kumimoji="0" lang="ko-KR" altLang="en-US" sz="1400" b="1" dirty="0" err="1">
                <a:latin typeface="나눔고딕 ExtraBold" pitchFamily="50" charset="-127"/>
                <a:ea typeface="나눔고딕 ExtraBold" pitchFamily="50" charset="-127"/>
              </a:rPr>
              <a:t>이수과정</a:t>
            </a:r>
            <a:r>
              <a:rPr kumimoji="0" lang="ko-KR" altLang="en-US" sz="1400" b="1" dirty="0">
                <a:latin typeface="나눔고딕 ExtraBold" pitchFamily="50" charset="-127"/>
                <a:ea typeface="나눔고딕 ExtraBold" pitchFamily="50" charset="-127"/>
              </a:rPr>
              <a:t> 별도 안내</a:t>
            </a:r>
            <a:endParaRPr kumimoji="0" lang="en-US" altLang="ko-KR" sz="1400" b="1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0604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2326" y="570650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세부 교육과정 소개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03606" y="2457450"/>
            <a:ext cx="1082135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3" name="그룹 40"/>
          <p:cNvGrpSpPr>
            <a:grpSpLocks/>
          </p:cNvGrpSpPr>
          <p:nvPr/>
        </p:nvGrpSpPr>
        <p:grpSpPr bwMode="auto">
          <a:xfrm>
            <a:off x="540166" y="1339102"/>
            <a:ext cx="3265487" cy="444793"/>
            <a:chOff x="479900" y="1234616"/>
            <a:chExt cx="1884595" cy="445228"/>
          </a:xfrm>
        </p:grpSpPr>
        <p:pic>
          <p:nvPicPr>
            <p:cNvPr id="34" name="그림 4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9900" y="1234616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741942" y="1241802"/>
              <a:ext cx="1363893" cy="40050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개별 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e-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러닝 </a:t>
              </a:r>
              <a:endParaRPr kumimoji="0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61" y="2276054"/>
            <a:ext cx="7859338" cy="36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995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1"/>
          <p:cNvGrpSpPr>
            <a:grpSpLocks/>
          </p:cNvGrpSpPr>
          <p:nvPr/>
        </p:nvGrpSpPr>
        <p:grpSpPr bwMode="auto">
          <a:xfrm>
            <a:off x="1649413" y="2239963"/>
            <a:ext cx="6720999" cy="677862"/>
            <a:chOff x="-1204" y="2060848"/>
            <a:chExt cx="5347972" cy="539015"/>
          </a:xfrm>
        </p:grpSpPr>
        <p:grpSp>
          <p:nvGrpSpPr>
            <p:cNvPr id="22533" name="그룹 12"/>
            <p:cNvGrpSpPr>
              <a:grpSpLocks/>
            </p:cNvGrpSpPr>
            <p:nvPr/>
          </p:nvGrpSpPr>
          <p:grpSpPr bwMode="auto">
            <a:xfrm>
              <a:off x="-1204" y="2060848"/>
              <a:ext cx="5347972" cy="539015"/>
              <a:chOff x="-1204" y="1944303"/>
              <a:chExt cx="5347972" cy="539015"/>
            </a:xfrm>
          </p:grpSpPr>
          <p:cxnSp>
            <p:nvCxnSpPr>
              <p:cNvPr id="15" name="직선 연결선 14"/>
              <p:cNvCxnSpPr/>
              <p:nvPr/>
            </p:nvCxnSpPr>
            <p:spPr>
              <a:xfrm>
                <a:off x="59" y="2470695"/>
                <a:ext cx="5347088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자유형 16"/>
              <p:cNvSpPr/>
              <p:nvPr/>
            </p:nvSpPr>
            <p:spPr>
              <a:xfrm>
                <a:off x="-1204" y="1944303"/>
                <a:ext cx="996657" cy="539015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40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55712" y="2111648"/>
              <a:ext cx="2754118" cy="464995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</a:t>
              </a:r>
              <a:r>
                <a:rPr kumimoji="0" lang="en-US" altLang="ko-KR" sz="320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</a:t>
              </a:r>
              <a:r>
                <a:rPr kumimoji="0" lang="ko-KR" altLang="en-US" sz="32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점포경영체험</a:t>
              </a:r>
            </a:p>
          </p:txBody>
        </p:sp>
      </p:grpSp>
      <p:pic>
        <p:nvPicPr>
          <p:cNvPr id="22532" name="그림 17"/>
          <p:cNvPicPr>
            <a:picLocks noChangeAspect="1"/>
          </p:cNvPicPr>
          <p:nvPr/>
        </p:nvPicPr>
        <p:blipFill>
          <a:blip r:embed="rId4" cstate="print"/>
          <a:srcRect l="69070" t="91783"/>
          <a:stretch>
            <a:fillRect/>
          </a:stretch>
        </p:blipFill>
        <p:spPr bwMode="auto">
          <a:xfrm>
            <a:off x="7240588" y="6478588"/>
            <a:ext cx="1903412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32326" y="555152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사관학교 점포체험 운영</a:t>
            </a:r>
            <a:endParaRPr kumimoji="0" lang="en-US" altLang="ko-KR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pic>
        <p:nvPicPr>
          <p:cNvPr id="23555" name="Picture 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0925"/>
            <a:ext cx="501015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그림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963" y="1181100"/>
            <a:ext cx="84963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TextBox 77"/>
          <p:cNvSpPr txBox="1"/>
          <p:nvPr/>
        </p:nvSpPr>
        <p:spPr bwMode="auto">
          <a:xfrm>
            <a:off x="959366" y="1309320"/>
            <a:ext cx="777910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구  분</a:t>
            </a:r>
          </a:p>
        </p:txBody>
      </p:sp>
      <p:sp>
        <p:nvSpPr>
          <p:cNvPr id="79" name="TextBox 78"/>
          <p:cNvSpPr txBox="1"/>
          <p:nvPr/>
        </p:nvSpPr>
        <p:spPr bwMode="auto">
          <a:xfrm>
            <a:off x="2763297" y="1297313"/>
            <a:ext cx="5098779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내      용</a:t>
            </a:r>
          </a:p>
        </p:txBody>
      </p:sp>
      <p:cxnSp>
        <p:nvCxnSpPr>
          <p:cNvPr id="81" name="직선 연결선 80"/>
          <p:cNvCxnSpPr/>
          <p:nvPr/>
        </p:nvCxnSpPr>
        <p:spPr bwMode="auto">
          <a:xfrm>
            <a:off x="2495550" y="1296988"/>
            <a:ext cx="0" cy="360362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60" name="그룹 2"/>
          <p:cNvGrpSpPr>
            <a:grpSpLocks/>
          </p:cNvGrpSpPr>
          <p:nvPr/>
        </p:nvGrpSpPr>
        <p:grpSpPr bwMode="auto">
          <a:xfrm>
            <a:off x="420688" y="1933574"/>
            <a:ext cx="8151812" cy="730711"/>
            <a:chOff x="420796" y="1728788"/>
            <a:chExt cx="8150965" cy="649287"/>
          </a:xfrm>
        </p:grpSpPr>
        <p:sp>
          <p:nvSpPr>
            <p:cNvPr id="37" name="직사각형 36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 bwMode="auto">
            <a:xfrm>
              <a:off x="959366" y="1857528"/>
              <a:ext cx="1030208" cy="381216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목  적</a:t>
              </a:r>
            </a:p>
          </p:txBody>
        </p:sp>
        <p:sp>
          <p:nvSpPr>
            <p:cNvPr id="88" name="TextBox 87"/>
            <p:cNvSpPr txBox="1"/>
            <p:nvPr/>
          </p:nvSpPr>
          <p:spPr bwMode="auto">
            <a:xfrm>
              <a:off x="2663120" y="1771320"/>
              <a:ext cx="5817000" cy="574310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온</a:t>
              </a:r>
              <a:r>
                <a:rPr kumimoji="0" lang="en-US" altLang="ko-KR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kumimoji="0" lang="ko-KR" altLang="en-US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오프라인 점포의  실제 체험 기회 제공으로  사업모델 검증 및 </a:t>
              </a:r>
              <a:endParaRPr kumimoji="0" lang="en-US" altLang="ko-KR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성공 가능성 제고</a:t>
              </a:r>
            </a:p>
          </p:txBody>
        </p:sp>
      </p:grpSp>
      <p:grpSp>
        <p:nvGrpSpPr>
          <p:cNvPr id="23561" name="그룹 42"/>
          <p:cNvGrpSpPr>
            <a:grpSpLocks/>
          </p:cNvGrpSpPr>
          <p:nvPr/>
        </p:nvGrpSpPr>
        <p:grpSpPr bwMode="auto">
          <a:xfrm>
            <a:off x="431800" y="2827339"/>
            <a:ext cx="8151813" cy="682625"/>
            <a:chOff x="420796" y="1728788"/>
            <a:chExt cx="8150965" cy="649287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2663047" y="1856871"/>
              <a:ext cx="5805961" cy="351295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8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12</a:t>
              </a:r>
              <a:r>
                <a:rPr kumimoji="0" lang="ko-KR" altLang="en-US" sz="18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주 이내 </a:t>
              </a:r>
              <a:r>
                <a:rPr kumimoji="0" lang="en-US" altLang="ko-KR" sz="1800" b="1" strike="sngStrike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kumimoji="0" lang="en-US" altLang="ko-KR" sz="18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21. 04. 26  </a:t>
              </a:r>
              <a:r>
                <a:rPr kumimoji="0" lang="en-US" altLang="ko-KR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~)</a:t>
              </a:r>
              <a:endParaRPr lang="ko-KR" altLang="en-US" dirty="0"/>
            </a:p>
          </p:txBody>
        </p:sp>
      </p:grpSp>
      <p:grpSp>
        <p:nvGrpSpPr>
          <p:cNvPr id="23562" name="그룹 47"/>
          <p:cNvGrpSpPr>
            <a:grpSpLocks/>
          </p:cNvGrpSpPr>
          <p:nvPr/>
        </p:nvGrpSpPr>
        <p:grpSpPr bwMode="auto">
          <a:xfrm>
            <a:off x="434975" y="3681238"/>
            <a:ext cx="8193379" cy="1256816"/>
            <a:chOff x="420796" y="1728788"/>
            <a:chExt cx="8194123" cy="649287"/>
          </a:xfrm>
        </p:grpSpPr>
        <p:sp>
          <p:nvSpPr>
            <p:cNvPr id="49" name="직사각형 48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 bwMode="auto">
            <a:xfrm>
              <a:off x="433497" y="1728788"/>
              <a:ext cx="2049649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 bwMode="auto">
            <a:xfrm>
              <a:off x="668554" y="1932581"/>
              <a:ext cx="1554134" cy="242078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ko-KR" altLang="en-US" sz="1800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체험점포</a:t>
              </a:r>
              <a:r>
                <a:rPr kumimoji="0" lang="ko-KR" altLang="en-US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운영</a:t>
              </a:r>
            </a:p>
          </p:txBody>
        </p:sp>
        <p:sp>
          <p:nvSpPr>
            <p:cNvPr id="52" name="TextBox 51"/>
            <p:cNvSpPr txBox="1"/>
            <p:nvPr/>
          </p:nvSpPr>
          <p:spPr bwMode="auto">
            <a:xfrm>
              <a:off x="2472807" y="1748118"/>
              <a:ext cx="6142112" cy="620105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-(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오프라인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업종 및 사업아이템을 고려하여  입점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참여 교육생  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‘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공동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’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으로  운영</a:t>
              </a:r>
              <a:endParaRPr kumimoji="0" lang="en-US" altLang="ko-KR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-(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온라인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업종 및 사업아이템을 고려하여 사이트 직접 운영 </a:t>
              </a:r>
              <a:endParaRPr kumimoji="0" lang="en-US" altLang="ko-KR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 </a:t>
              </a:r>
              <a:r>
                <a:rPr kumimoji="0" lang="en-US" altLang="ko-KR" sz="1400" b="1" dirty="0"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kumimoji="0" lang="ko-KR" altLang="en-US" sz="1400" b="1" dirty="0">
                  <a:latin typeface="나눔고딕" pitchFamily="50" charset="-127"/>
                  <a:ea typeface="나눔고딕" pitchFamily="50" charset="-127"/>
                </a:rPr>
                <a:t>교육생  </a:t>
              </a:r>
              <a:r>
                <a:rPr kumimoji="0" lang="en-US" altLang="ko-KR" sz="1400" b="1" dirty="0">
                  <a:latin typeface="나눔고딕" pitchFamily="50" charset="-127"/>
                  <a:ea typeface="나눔고딕" pitchFamily="50" charset="-127"/>
                </a:rPr>
                <a:t>- </a:t>
              </a:r>
              <a:r>
                <a:rPr kumimoji="0" lang="ko-KR" altLang="en-US" sz="1400" b="1" dirty="0">
                  <a:latin typeface="나눔고딕" pitchFamily="50" charset="-127"/>
                  <a:ea typeface="나눔고딕" pitchFamily="50" charset="-127"/>
                </a:rPr>
                <a:t>매출액</a:t>
              </a:r>
              <a:r>
                <a:rPr kumimoji="0" lang="en-US" altLang="ko-KR" sz="1400" b="1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kumimoji="0" lang="ko-KR" altLang="en-US" sz="1400" b="1" dirty="0" err="1">
                  <a:latin typeface="나눔고딕" pitchFamily="50" charset="-127"/>
                  <a:ea typeface="나눔고딕" pitchFamily="50" charset="-127"/>
                </a:rPr>
                <a:t>홍보내용</a:t>
              </a:r>
              <a:r>
                <a:rPr kumimoji="0" lang="en-US" altLang="ko-KR" sz="1400" b="1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kumimoji="0" lang="ko-KR" altLang="en-US" sz="1400" b="1" dirty="0">
                  <a:latin typeface="나눔고딕" pitchFamily="50" charset="-127"/>
                  <a:ea typeface="나눔고딕" pitchFamily="50" charset="-127"/>
                </a:rPr>
                <a:t>고객관리 리스트 등이 포함된  점포수행일지 작성</a:t>
              </a:r>
              <a:endParaRPr kumimoji="0" lang="en-US" altLang="ko-KR" sz="14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3563" name="그룹 52"/>
          <p:cNvGrpSpPr>
            <a:grpSpLocks/>
          </p:cNvGrpSpPr>
          <p:nvPr/>
        </p:nvGrpSpPr>
        <p:grpSpPr bwMode="auto">
          <a:xfrm>
            <a:off x="444500" y="5164498"/>
            <a:ext cx="8151812" cy="776287"/>
            <a:chOff x="420796" y="1728788"/>
            <a:chExt cx="8150965" cy="649287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 bwMode="auto">
            <a:xfrm>
              <a:off x="813411" y="1885708"/>
              <a:ext cx="1251507" cy="308978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지 원 범 위</a:t>
              </a:r>
            </a:p>
          </p:txBody>
        </p:sp>
        <p:sp>
          <p:nvSpPr>
            <p:cNvPr id="58" name="TextBox 57"/>
            <p:cNvSpPr txBox="1"/>
            <p:nvPr/>
          </p:nvSpPr>
          <p:spPr bwMode="auto">
            <a:xfrm>
              <a:off x="2497030" y="1736764"/>
              <a:ext cx="5596625" cy="571483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국비지원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- 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임대료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관리비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ko-KR" altLang="en-US" b="1" dirty="0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등</a:t>
              </a:r>
              <a:endParaRPr kumimoji="0" lang="en-US" altLang="ko-KR" sz="1400" b="1" dirty="0">
                <a:solidFill>
                  <a:srgbClr val="774A9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교육생 부담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–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그 외  마케팅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재료비 등 소모성 비용</a:t>
              </a:r>
              <a:endParaRPr kumimoji="0" lang="en-US" altLang="ko-KR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 bwMode="auto">
          <a:xfrm>
            <a:off x="961046" y="2946801"/>
            <a:ext cx="867755" cy="400110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>
              <a:buClr>
                <a:schemeClr val="tx1">
                  <a:lumMod val="75000"/>
                  <a:lumOff val="25000"/>
                </a:schemeClr>
              </a:buClr>
              <a:buSzPct val="80000"/>
              <a:defRPr sz="1600" spc="-150"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기  간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2326" y="849614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사관학교 </a:t>
            </a:r>
            <a:r>
              <a:rPr kumimoji="0" lang="ko-KR" altLang="en-US" sz="2800" spc="-300" dirty="0" err="1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점포체험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운영방안 </a:t>
            </a:r>
            <a:r>
              <a:rPr kumimoji="0" lang="en-US" altLang="ko-KR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(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사회적 </a:t>
            </a:r>
            <a:r>
              <a:rPr kumimoji="0" lang="ko-KR" altLang="en-US" sz="2800" spc="-300" dirty="0" err="1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거리두기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단계별</a:t>
            </a:r>
            <a:r>
              <a:rPr kumimoji="0" lang="en-US" altLang="ko-KR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)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</a:t>
            </a:r>
            <a:endParaRPr kumimoji="0" lang="en-US" altLang="ko-KR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grpSp>
        <p:nvGrpSpPr>
          <p:cNvPr id="2" name="그룹 40"/>
          <p:cNvGrpSpPr>
            <a:grpSpLocks/>
          </p:cNvGrpSpPr>
          <p:nvPr/>
        </p:nvGrpSpPr>
        <p:grpSpPr bwMode="auto">
          <a:xfrm>
            <a:off x="211138" y="1624081"/>
            <a:ext cx="3395662" cy="446087"/>
            <a:chOff x="345740" y="1450718"/>
            <a:chExt cx="1884595" cy="445228"/>
          </a:xfrm>
        </p:grpSpPr>
        <p:pic>
          <p:nvPicPr>
            <p:cNvPr id="21514" name="그림 4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5740" y="1450718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Box 43"/>
            <p:cNvSpPr txBox="1"/>
            <p:nvPr/>
          </p:nvSpPr>
          <p:spPr>
            <a:xfrm>
              <a:off x="607782" y="1457905"/>
              <a:ext cx="1363893" cy="40011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점포운영방안</a:t>
              </a:r>
              <a:endParaRPr kumimoji="0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00357"/>
              </p:ext>
            </p:extLst>
          </p:nvPr>
        </p:nvGraphicFramePr>
        <p:xfrm>
          <a:off x="388189" y="2321415"/>
          <a:ext cx="8412551" cy="3614589"/>
        </p:xfrm>
        <a:graphic>
          <a:graphicData uri="http://schemas.openxmlformats.org/drawingml/2006/table">
            <a:tbl>
              <a:tblPr/>
              <a:tblGrid>
                <a:gridCol w="864279">
                  <a:extLst>
                    <a:ext uri="{9D8B030D-6E8A-4147-A177-3AD203B41FA5}">
                      <a16:colId xmlns:a16="http://schemas.microsoft.com/office/drawing/2014/main" val="3767491613"/>
                    </a:ext>
                  </a:extLst>
                </a:gridCol>
                <a:gridCol w="1499358">
                  <a:extLst>
                    <a:ext uri="{9D8B030D-6E8A-4147-A177-3AD203B41FA5}">
                      <a16:colId xmlns:a16="http://schemas.microsoft.com/office/drawing/2014/main" val="112096851"/>
                    </a:ext>
                  </a:extLst>
                </a:gridCol>
                <a:gridCol w="905774">
                  <a:extLst>
                    <a:ext uri="{9D8B030D-6E8A-4147-A177-3AD203B41FA5}">
                      <a16:colId xmlns:a16="http://schemas.microsoft.com/office/drawing/2014/main" val="863242097"/>
                    </a:ext>
                  </a:extLst>
                </a:gridCol>
                <a:gridCol w="940279">
                  <a:extLst>
                    <a:ext uri="{9D8B030D-6E8A-4147-A177-3AD203B41FA5}">
                      <a16:colId xmlns:a16="http://schemas.microsoft.com/office/drawing/2014/main" val="453343361"/>
                    </a:ext>
                  </a:extLst>
                </a:gridCol>
                <a:gridCol w="839553">
                  <a:extLst>
                    <a:ext uri="{9D8B030D-6E8A-4147-A177-3AD203B41FA5}">
                      <a16:colId xmlns:a16="http://schemas.microsoft.com/office/drawing/2014/main" val="1928768399"/>
                    </a:ext>
                  </a:extLst>
                </a:gridCol>
                <a:gridCol w="965522">
                  <a:extLst>
                    <a:ext uri="{9D8B030D-6E8A-4147-A177-3AD203B41FA5}">
                      <a16:colId xmlns:a16="http://schemas.microsoft.com/office/drawing/2014/main" val="245362407"/>
                    </a:ext>
                  </a:extLst>
                </a:gridCol>
                <a:gridCol w="1609203">
                  <a:extLst>
                    <a:ext uri="{9D8B030D-6E8A-4147-A177-3AD203B41FA5}">
                      <a16:colId xmlns:a16="http://schemas.microsoft.com/office/drawing/2014/main" val="908566149"/>
                    </a:ext>
                  </a:extLst>
                </a:gridCol>
                <a:gridCol w="788583">
                  <a:extLst>
                    <a:ext uri="{9D8B030D-6E8A-4147-A177-3AD203B41FA5}">
                      <a16:colId xmlns:a16="http://schemas.microsoft.com/office/drawing/2014/main" val="88991729"/>
                    </a:ext>
                  </a:extLst>
                </a:gridCol>
              </a:tblGrid>
              <a:tr h="41315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창업교육</a:t>
                      </a:r>
                      <a:endParaRPr lang="ko-KR" altLang="en-US" sz="1600" kern="0" spc="0" baseline="30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점포경영체험교육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806146"/>
                  </a:ext>
                </a:extLst>
              </a:tr>
              <a:tr h="656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오프라인점포</a:t>
                      </a:r>
                      <a:endParaRPr lang="en-US" altLang="ko-KR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꿈이룸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-16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점포</a:t>
                      </a:r>
                      <a:endParaRPr lang="ko-KR" altLang="en-US" sz="1600" kern="0" spc="0" baseline="300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멘토링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134492"/>
                  </a:ext>
                </a:extLst>
              </a:tr>
              <a:tr h="469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-6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교육생</a:t>
                      </a:r>
                      <a:endParaRPr lang="ko-KR" altLang="en-US" sz="1600" b="1" kern="0" spc="-6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방문객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횟수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045922"/>
                  </a:ext>
                </a:extLst>
              </a:tr>
              <a:tr h="656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-14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kern="0" spc="-14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 병행</a:t>
                      </a:r>
                      <a:r>
                        <a:rPr lang="en-US" altLang="ko-KR" sz="1600" b="1" kern="0" spc="-14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상시</a:t>
                      </a:r>
                      <a:endParaRPr lang="ko-KR" altLang="en-US" sz="1600" b="1" kern="0" spc="0" dirty="0">
                        <a:solidFill>
                          <a:srgbClr val="0033CC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  <a:endParaRPr lang="ko-KR" altLang="en-US" sz="1600" b="1" kern="0" spc="0" dirty="0">
                        <a:solidFill>
                          <a:srgbClr val="0033CC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우선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-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kern="0" spc="-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 병행</a:t>
                      </a:r>
                      <a:r>
                        <a:rPr lang="en-US" altLang="ko-KR" sz="1600" b="1" kern="0" spc="-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185490"/>
                  </a:ext>
                </a:extLst>
              </a:tr>
              <a:tr h="656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252589"/>
                  </a:ext>
                </a:extLst>
              </a:tr>
              <a:tr h="656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1600" kern="0" spc="0" dirty="0">
                        <a:solidFill>
                          <a:srgbClr val="0033CC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</a:t>
                      </a:r>
                      <a:endParaRPr lang="ko-KR" altLang="en-US" sz="1600" b="1" kern="0" spc="0" dirty="0">
                        <a:solidFill>
                          <a:srgbClr val="0033CC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</a:t>
                      </a:r>
                      <a:endParaRPr lang="ko-KR" altLang="en-US" sz="1600" b="1" kern="0" spc="0" dirty="0">
                        <a:solidFill>
                          <a:srgbClr val="0033CC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불가</a:t>
                      </a:r>
                      <a:endParaRPr lang="ko-KR" altLang="en-US" sz="1600" b="1" kern="0" spc="0" dirty="0">
                        <a:solidFill>
                          <a:srgbClr val="0033CC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en-US" altLang="ko-KR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1600" b="1" kern="0" spc="0" dirty="0">
                        <a:solidFill>
                          <a:srgbClr val="0033CC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</a:t>
                      </a:r>
                      <a:endParaRPr lang="ko-KR" altLang="en-US" sz="1600" b="1" kern="0" spc="0" dirty="0">
                        <a:solidFill>
                          <a:srgbClr val="0033CC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33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endParaRPr lang="ko-KR" altLang="en-US" sz="1600" b="1" kern="0" spc="0" dirty="0">
                        <a:solidFill>
                          <a:srgbClr val="0033CC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008337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32744" y="2837669"/>
            <a:ext cx="9855881" cy="489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396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2326" y="849614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사관학교 점포체험 운영 </a:t>
            </a:r>
            <a:endParaRPr kumimoji="0" lang="en-US" altLang="ko-KR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grpSp>
        <p:nvGrpSpPr>
          <p:cNvPr id="2" name="그룹 40"/>
          <p:cNvGrpSpPr>
            <a:grpSpLocks/>
          </p:cNvGrpSpPr>
          <p:nvPr/>
        </p:nvGrpSpPr>
        <p:grpSpPr bwMode="auto">
          <a:xfrm>
            <a:off x="211138" y="1814513"/>
            <a:ext cx="3395662" cy="446087"/>
            <a:chOff x="345740" y="1450718"/>
            <a:chExt cx="1884595" cy="445228"/>
          </a:xfrm>
        </p:grpSpPr>
        <p:pic>
          <p:nvPicPr>
            <p:cNvPr id="21514" name="그림 4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5740" y="1450718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Box 43"/>
            <p:cNvSpPr txBox="1"/>
            <p:nvPr/>
          </p:nvSpPr>
          <p:spPr>
            <a:xfrm>
              <a:off x="607782" y="1457905"/>
              <a:ext cx="1363893" cy="40011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사업계획서  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발표</a:t>
              </a:r>
              <a:endParaRPr kumimoji="0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" name="그룹 49"/>
          <p:cNvGrpSpPr>
            <a:grpSpLocks/>
          </p:cNvGrpSpPr>
          <p:nvPr/>
        </p:nvGrpSpPr>
        <p:grpSpPr bwMode="auto">
          <a:xfrm>
            <a:off x="449169" y="2015098"/>
            <a:ext cx="8369300" cy="3211512"/>
            <a:chOff x="2555776" y="1441351"/>
            <a:chExt cx="5203806" cy="1080120"/>
          </a:xfrm>
        </p:grpSpPr>
        <p:grpSp>
          <p:nvGrpSpPr>
            <p:cNvPr id="21510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203806" cy="1080120"/>
              <a:chOff x="2267744" y="1406966"/>
              <a:chExt cx="5908791" cy="1167368"/>
            </a:xfrm>
          </p:grpSpPr>
          <p:pic>
            <p:nvPicPr>
              <p:cNvPr id="21512" name="그림 54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513" name="그림 55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39" y="1406966"/>
                <a:ext cx="30061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모서리가 둥근 직사각형 4"/>
            <p:cNvSpPr/>
            <p:nvPr/>
          </p:nvSpPr>
          <p:spPr>
            <a:xfrm>
              <a:off x="2982188" y="1571627"/>
              <a:ext cx="3691623" cy="8019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lnSpc>
                  <a:spcPct val="150000"/>
                </a:lnSpc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2100" dirty="0">
                <a:solidFill>
                  <a:schemeClr val="accent5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16013" y="2824163"/>
            <a:ext cx="7013575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ko-KR" altLang="en-US" b="1" dirty="0">
                <a:solidFill>
                  <a:schemeClr val="accent6">
                    <a:lumMod val="50000"/>
                  </a:schemeClr>
                </a:solidFill>
                <a:latin typeface="굴림"/>
                <a:ea typeface="굴림"/>
              </a:rPr>
              <a:t>◈</a:t>
            </a:r>
            <a:r>
              <a:rPr kumimoji="0" lang="ko-KR" altLang="en-US" b="1" dirty="0">
                <a:solidFill>
                  <a:schemeClr val="accent6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en-US" altLang="ko-KR" b="1" dirty="0">
                <a:solidFill>
                  <a:schemeClr val="accent6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b="1" dirty="0">
                <a:solidFill>
                  <a:schemeClr val="accent6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창업교육 및 점포체험을 통한 </a:t>
            </a:r>
            <a:r>
              <a:rPr kumimoji="0" lang="en-US" altLang="ko-KR" b="1" dirty="0">
                <a:solidFill>
                  <a:schemeClr val="accent6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‘</a:t>
            </a:r>
            <a:r>
              <a:rPr kumimoji="0" lang="ko-KR" altLang="en-US" b="1" dirty="0">
                <a:solidFill>
                  <a:schemeClr val="accent6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사업계획 수립</a:t>
            </a:r>
            <a:r>
              <a:rPr kumimoji="0" lang="en-US" altLang="ko-KR" b="1" dirty="0">
                <a:solidFill>
                  <a:schemeClr val="accent6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’ </a:t>
            </a: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b="1" dirty="0">
                <a:solidFill>
                  <a:schemeClr val="accent6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 →  </a:t>
            </a:r>
            <a:r>
              <a:rPr kumimoji="0" lang="ko-KR" altLang="en-US" b="1" dirty="0">
                <a:solidFill>
                  <a:schemeClr val="accent6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교육 수료 이후 전체 교육생 </a:t>
            </a:r>
            <a:r>
              <a:rPr kumimoji="0" lang="ko-KR" altLang="en-US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사업계획서 발표  </a:t>
            </a:r>
            <a:endParaRPr kumimoji="0" lang="en-US" altLang="ko-KR" b="1" dirty="0">
              <a:solidFill>
                <a:srgbClr val="FF000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        (</a:t>
            </a:r>
            <a:r>
              <a:rPr kumimoji="0" lang="ko-KR" altLang="en-US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사업화 지원 선정 평가에 반영</a:t>
            </a:r>
            <a:r>
              <a:rPr kumimoji="0" lang="en-US" altLang="ko-KR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) </a:t>
            </a:r>
            <a:endParaRPr kumimoji="0" lang="en-US" altLang="ko-KR" dirty="0">
              <a:solidFill>
                <a:srgbClr val="FF00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9056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95" y="-147531"/>
            <a:ext cx="9144000" cy="700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4"/>
          <p:cNvGrpSpPr>
            <a:grpSpLocks/>
          </p:cNvGrpSpPr>
          <p:nvPr/>
        </p:nvGrpSpPr>
        <p:grpSpPr bwMode="auto">
          <a:xfrm>
            <a:off x="-19052" y="2184292"/>
            <a:ext cx="5581651" cy="538162"/>
            <a:chOff x="-1204" y="2060848"/>
            <a:chExt cx="5581316" cy="539015"/>
          </a:xfrm>
        </p:grpSpPr>
        <p:grpSp>
          <p:nvGrpSpPr>
            <p:cNvPr id="4128" name="그룹 5"/>
            <p:cNvGrpSpPr>
              <a:grpSpLocks/>
            </p:cNvGrpSpPr>
            <p:nvPr/>
          </p:nvGrpSpPr>
          <p:grpSpPr bwMode="auto">
            <a:xfrm>
              <a:off x="-1204" y="2060848"/>
              <a:ext cx="5581316" cy="539015"/>
              <a:chOff x="-1204" y="1944303"/>
              <a:chExt cx="5581316" cy="539015"/>
            </a:xfrm>
          </p:grpSpPr>
          <p:cxnSp>
            <p:nvCxnSpPr>
              <p:cNvPr id="21" name="직선 연결선 20"/>
              <p:cNvCxnSpPr/>
              <p:nvPr/>
            </p:nvCxnSpPr>
            <p:spPr>
              <a:xfrm>
                <a:off x="383" y="2470598"/>
                <a:ext cx="55797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자유형 3"/>
              <p:cNvSpPr/>
              <p:nvPr/>
            </p:nvSpPr>
            <p:spPr>
              <a:xfrm>
                <a:off x="-1204" y="1944303"/>
                <a:ext cx="996890" cy="539015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353347" y="2111648"/>
              <a:ext cx="3111562" cy="431570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r>
                <a:rPr kumimoji="0" lang="en-US" altLang="ko-KR" sz="2200" spc="-15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</a:t>
              </a:r>
              <a:r>
                <a:rPr kumimoji="0" lang="ko-KR" altLang="en-US" sz="2200" spc="-15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교육목적 및 운영체계</a:t>
              </a:r>
            </a:p>
          </p:txBody>
        </p:sp>
      </p:grpSp>
      <p:grpSp>
        <p:nvGrpSpPr>
          <p:cNvPr id="6" name="그룹 6"/>
          <p:cNvGrpSpPr>
            <a:grpSpLocks/>
          </p:cNvGrpSpPr>
          <p:nvPr/>
        </p:nvGrpSpPr>
        <p:grpSpPr bwMode="auto">
          <a:xfrm>
            <a:off x="-8903" y="2797481"/>
            <a:ext cx="5581651" cy="538163"/>
            <a:chOff x="-1204" y="2756059"/>
            <a:chExt cx="5581316" cy="539015"/>
          </a:xfrm>
        </p:grpSpPr>
        <p:grpSp>
          <p:nvGrpSpPr>
            <p:cNvPr id="4124" name="그룹 24"/>
            <p:cNvGrpSpPr>
              <a:grpSpLocks/>
            </p:cNvGrpSpPr>
            <p:nvPr/>
          </p:nvGrpSpPr>
          <p:grpSpPr bwMode="auto">
            <a:xfrm>
              <a:off x="-1204" y="2756059"/>
              <a:ext cx="5581316" cy="539015"/>
              <a:chOff x="-1204" y="1944304"/>
              <a:chExt cx="5581316" cy="539015"/>
            </a:xfrm>
          </p:grpSpPr>
          <p:cxnSp>
            <p:nvCxnSpPr>
              <p:cNvPr id="26" name="직선 연결선 25"/>
              <p:cNvCxnSpPr/>
              <p:nvPr/>
            </p:nvCxnSpPr>
            <p:spPr>
              <a:xfrm>
                <a:off x="383" y="2470598"/>
                <a:ext cx="55797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 26"/>
              <p:cNvSpPr/>
              <p:nvPr/>
            </p:nvSpPr>
            <p:spPr>
              <a:xfrm>
                <a:off x="-1204" y="1944304"/>
                <a:ext cx="996890" cy="539015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336096" y="2812651"/>
              <a:ext cx="2925625" cy="43156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kumimoji="0" lang="en-US" altLang="ko-KR" sz="2200" spc="-15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</a:t>
              </a:r>
              <a:r>
                <a:rPr kumimoji="0" lang="ko-KR" altLang="en-US" sz="2200" spc="-15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사관학교 운영 절차</a:t>
              </a:r>
            </a:p>
          </p:txBody>
        </p:sp>
      </p:grpSp>
      <p:grpSp>
        <p:nvGrpSpPr>
          <p:cNvPr id="8" name="그룹 8"/>
          <p:cNvGrpSpPr>
            <a:grpSpLocks/>
          </p:cNvGrpSpPr>
          <p:nvPr/>
        </p:nvGrpSpPr>
        <p:grpSpPr bwMode="auto">
          <a:xfrm>
            <a:off x="-9695" y="4030541"/>
            <a:ext cx="5651370" cy="538162"/>
            <a:chOff x="-1204" y="4146478"/>
            <a:chExt cx="5581316" cy="539015"/>
          </a:xfrm>
        </p:grpSpPr>
        <p:grpSp>
          <p:nvGrpSpPr>
            <p:cNvPr id="4120" name="그룹 30"/>
            <p:cNvGrpSpPr>
              <a:grpSpLocks/>
            </p:cNvGrpSpPr>
            <p:nvPr/>
          </p:nvGrpSpPr>
          <p:grpSpPr bwMode="auto">
            <a:xfrm>
              <a:off x="-1204" y="4146478"/>
              <a:ext cx="5581316" cy="539015"/>
              <a:chOff x="-1204" y="1944303"/>
              <a:chExt cx="5581316" cy="539015"/>
            </a:xfrm>
          </p:grpSpPr>
          <p:cxnSp>
            <p:nvCxnSpPr>
              <p:cNvPr id="32" name="직선 연결선 31"/>
              <p:cNvCxnSpPr/>
              <p:nvPr/>
            </p:nvCxnSpPr>
            <p:spPr>
              <a:xfrm>
                <a:off x="383" y="2470598"/>
                <a:ext cx="55797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자유형 32"/>
              <p:cNvSpPr/>
              <p:nvPr/>
            </p:nvSpPr>
            <p:spPr>
              <a:xfrm>
                <a:off x="-1204" y="1944303"/>
                <a:ext cx="996890" cy="539015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44389" y="4214657"/>
              <a:ext cx="2375829" cy="431570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</a:t>
              </a:r>
              <a:r>
                <a:rPr kumimoji="0" lang="en-US" altLang="ko-KR" sz="2200" spc="-15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</a:t>
              </a:r>
              <a:r>
                <a:rPr kumimoji="0" lang="ko-KR" altLang="en-US" sz="2200" spc="-15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점포경영체험</a:t>
              </a:r>
            </a:p>
          </p:txBody>
        </p:sp>
      </p:grpSp>
      <p:grpSp>
        <p:nvGrpSpPr>
          <p:cNvPr id="10" name="그룹 9"/>
          <p:cNvGrpSpPr>
            <a:grpSpLocks/>
          </p:cNvGrpSpPr>
          <p:nvPr/>
        </p:nvGrpSpPr>
        <p:grpSpPr bwMode="auto">
          <a:xfrm>
            <a:off x="-19050" y="5242152"/>
            <a:ext cx="5581650" cy="539750"/>
            <a:chOff x="-1204" y="4841688"/>
            <a:chExt cx="5581316" cy="539015"/>
          </a:xfrm>
        </p:grpSpPr>
        <p:grpSp>
          <p:nvGrpSpPr>
            <p:cNvPr id="4116" name="그룹 33"/>
            <p:cNvGrpSpPr>
              <a:grpSpLocks/>
            </p:cNvGrpSpPr>
            <p:nvPr/>
          </p:nvGrpSpPr>
          <p:grpSpPr bwMode="auto">
            <a:xfrm>
              <a:off x="-1204" y="4841688"/>
              <a:ext cx="5581316" cy="539015"/>
              <a:chOff x="-1204" y="1944302"/>
              <a:chExt cx="5581316" cy="539015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383" y="2470635"/>
                <a:ext cx="55797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자유형 35"/>
              <p:cNvSpPr/>
              <p:nvPr/>
            </p:nvSpPr>
            <p:spPr>
              <a:xfrm>
                <a:off x="-1204" y="1944302"/>
                <a:ext cx="996890" cy="539015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1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50377" y="4915660"/>
              <a:ext cx="1826032" cy="430300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06</a:t>
              </a:r>
              <a:r>
                <a:rPr kumimoji="0" lang="en-US" altLang="ko-KR" sz="2200" spc="-15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</a:t>
              </a:r>
              <a:r>
                <a:rPr kumimoji="0" lang="ko-KR" altLang="en-US" sz="2200" spc="-15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유의사항</a:t>
              </a: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1022350"/>
            <a:ext cx="2933700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그림 16"/>
          <p:cNvPicPr>
            <a:picLocks noChangeAspect="1"/>
          </p:cNvPicPr>
          <p:nvPr/>
        </p:nvPicPr>
        <p:blipFill>
          <a:blip r:embed="rId5" cstate="print"/>
          <a:srcRect l="69070" t="91783"/>
          <a:stretch>
            <a:fillRect/>
          </a:stretch>
        </p:blipFill>
        <p:spPr bwMode="auto">
          <a:xfrm>
            <a:off x="0" y="6478588"/>
            <a:ext cx="1903413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41"/>
          <p:cNvGrpSpPr>
            <a:grpSpLocks/>
          </p:cNvGrpSpPr>
          <p:nvPr/>
        </p:nvGrpSpPr>
        <p:grpSpPr bwMode="auto">
          <a:xfrm>
            <a:off x="-19052" y="3429000"/>
            <a:ext cx="5660727" cy="538162"/>
            <a:chOff x="-1204" y="4146478"/>
            <a:chExt cx="5581316" cy="539015"/>
          </a:xfrm>
        </p:grpSpPr>
        <p:grpSp>
          <p:nvGrpSpPr>
            <p:cNvPr id="4108" name="그룹 43"/>
            <p:cNvGrpSpPr>
              <a:grpSpLocks/>
            </p:cNvGrpSpPr>
            <p:nvPr/>
          </p:nvGrpSpPr>
          <p:grpSpPr bwMode="auto">
            <a:xfrm>
              <a:off x="-1204" y="4146478"/>
              <a:ext cx="5581316" cy="539015"/>
              <a:chOff x="-1204" y="1944303"/>
              <a:chExt cx="5581316" cy="539015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383" y="2470598"/>
                <a:ext cx="55797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자유형 47"/>
              <p:cNvSpPr/>
              <p:nvPr/>
            </p:nvSpPr>
            <p:spPr>
              <a:xfrm>
                <a:off x="-1204" y="1944303"/>
                <a:ext cx="996890" cy="539015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40193" y="4214657"/>
              <a:ext cx="1822288" cy="43157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kumimoji="0" lang="en-US" altLang="ko-KR" sz="2200" spc="-15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</a:t>
              </a:r>
              <a:r>
                <a:rPr kumimoji="0" lang="ko-KR" altLang="en-US" sz="2200" spc="-15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창업교육</a:t>
              </a:r>
            </a:p>
          </p:txBody>
        </p:sp>
      </p:grpSp>
      <p:grpSp>
        <p:nvGrpSpPr>
          <p:cNvPr id="37" name="그룹 36"/>
          <p:cNvGrpSpPr>
            <a:grpSpLocks/>
          </p:cNvGrpSpPr>
          <p:nvPr/>
        </p:nvGrpSpPr>
        <p:grpSpPr bwMode="auto">
          <a:xfrm>
            <a:off x="-18257" y="4628212"/>
            <a:ext cx="5858339" cy="539750"/>
            <a:chOff x="-20253" y="4841688"/>
            <a:chExt cx="5600365" cy="539015"/>
          </a:xfrm>
        </p:grpSpPr>
        <p:grpSp>
          <p:nvGrpSpPr>
            <p:cNvPr id="38" name="그룹 33"/>
            <p:cNvGrpSpPr>
              <a:grpSpLocks/>
            </p:cNvGrpSpPr>
            <p:nvPr/>
          </p:nvGrpSpPr>
          <p:grpSpPr bwMode="auto">
            <a:xfrm>
              <a:off x="-20253" y="4841688"/>
              <a:ext cx="5600365" cy="539015"/>
              <a:chOff x="-20253" y="1944302"/>
              <a:chExt cx="5600365" cy="539015"/>
            </a:xfrm>
          </p:grpSpPr>
          <p:cxnSp>
            <p:nvCxnSpPr>
              <p:cNvPr id="44" name="직선 연결선 43"/>
              <p:cNvCxnSpPr/>
              <p:nvPr/>
            </p:nvCxnSpPr>
            <p:spPr>
              <a:xfrm>
                <a:off x="383" y="2470635"/>
                <a:ext cx="55797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자유형 50"/>
              <p:cNvSpPr/>
              <p:nvPr/>
            </p:nvSpPr>
            <p:spPr>
              <a:xfrm>
                <a:off x="-20253" y="1944302"/>
                <a:ext cx="996890" cy="539015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b="1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350377" y="4915660"/>
              <a:ext cx="2071277" cy="430300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200" spc="-15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</a:t>
              </a:r>
              <a:r>
                <a:rPr kumimoji="0" lang="en-US" altLang="ko-KR" sz="2200" spc="-15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</a:t>
              </a:r>
              <a:r>
                <a:rPr kumimoji="0" lang="ko-KR" altLang="en-US" sz="2200" spc="-150" dirty="0" err="1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사업화지원</a:t>
              </a:r>
              <a:endParaRPr kumimoji="0" lang="ko-KR" altLang="en-US" sz="2200" spc="-150" dirty="0">
                <a:solidFill>
                  <a:srgbClr val="0033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4104" name="그림 2"/>
          <p:cNvPicPr>
            <a:picLocks noChangeAspect="1"/>
          </p:cNvPicPr>
          <p:nvPr/>
        </p:nvPicPr>
        <p:blipFill>
          <a:blip r:embed="rId6" cstate="print"/>
          <a:srcRect l="50000"/>
          <a:stretch>
            <a:fillRect/>
          </a:stretch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32326" y="555152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서울지역 체험점포 현황 </a:t>
            </a:r>
            <a:endParaRPr kumimoji="0" lang="en-US" altLang="ko-KR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pic>
        <p:nvPicPr>
          <p:cNvPr id="23555" name="Picture 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0925"/>
            <a:ext cx="501015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그림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963" y="1181100"/>
            <a:ext cx="84963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TextBox 77"/>
          <p:cNvSpPr txBox="1"/>
          <p:nvPr/>
        </p:nvSpPr>
        <p:spPr bwMode="auto">
          <a:xfrm>
            <a:off x="959366" y="1309320"/>
            <a:ext cx="777910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점포명</a:t>
            </a:r>
            <a:endParaRPr kumimoji="0" lang="ko-KR" alt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2763297" y="1297313"/>
            <a:ext cx="5098779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위치</a:t>
            </a:r>
          </a:p>
        </p:txBody>
      </p:sp>
      <p:cxnSp>
        <p:nvCxnSpPr>
          <p:cNvPr id="81" name="직선 연결선 80"/>
          <p:cNvCxnSpPr/>
          <p:nvPr/>
        </p:nvCxnSpPr>
        <p:spPr bwMode="auto">
          <a:xfrm>
            <a:off x="2495550" y="1296988"/>
            <a:ext cx="0" cy="360362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60" name="그룹 2"/>
          <p:cNvGrpSpPr>
            <a:grpSpLocks/>
          </p:cNvGrpSpPr>
          <p:nvPr/>
        </p:nvGrpSpPr>
        <p:grpSpPr bwMode="auto">
          <a:xfrm>
            <a:off x="420688" y="2103257"/>
            <a:ext cx="8151812" cy="511355"/>
            <a:chOff x="420796" y="1728788"/>
            <a:chExt cx="8150965" cy="649287"/>
          </a:xfrm>
        </p:grpSpPr>
        <p:sp>
          <p:nvSpPr>
            <p:cNvPr id="37" name="직사각형 36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 bwMode="auto">
            <a:xfrm>
              <a:off x="841785" y="1837344"/>
              <a:ext cx="1414679" cy="468955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sz="1800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드림스퀘어</a:t>
              </a:r>
              <a:r>
                <a:rPr kumimoji="0" lang="en-US" altLang="ko-KR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kumimoji="0" lang="ko-KR" altLang="en-US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 bwMode="auto">
            <a:xfrm>
              <a:off x="2663120" y="1843536"/>
              <a:ext cx="5596625" cy="429875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서울시 마포구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독막로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320,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태영데시앙루브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7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공덕역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 </a:t>
              </a:r>
            </a:p>
          </p:txBody>
        </p:sp>
      </p:grpSp>
      <p:grpSp>
        <p:nvGrpSpPr>
          <p:cNvPr id="23561" name="그룹 42"/>
          <p:cNvGrpSpPr>
            <a:grpSpLocks/>
          </p:cNvGrpSpPr>
          <p:nvPr/>
        </p:nvGrpSpPr>
        <p:grpSpPr bwMode="auto">
          <a:xfrm>
            <a:off x="444499" y="2967986"/>
            <a:ext cx="8151813" cy="519008"/>
            <a:chOff x="420796" y="1728788"/>
            <a:chExt cx="8150965" cy="649287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2663120" y="1808514"/>
              <a:ext cx="5805961" cy="423536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서울시 종로구 혜화동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143-2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유니로드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혜화역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</a:p>
          </p:txBody>
        </p:sp>
      </p:grpSp>
      <p:grpSp>
        <p:nvGrpSpPr>
          <p:cNvPr id="23563" name="그룹 52"/>
          <p:cNvGrpSpPr>
            <a:grpSpLocks/>
          </p:cNvGrpSpPr>
          <p:nvPr/>
        </p:nvGrpSpPr>
        <p:grpSpPr bwMode="auto">
          <a:xfrm>
            <a:off x="444499" y="4659594"/>
            <a:ext cx="8151813" cy="531346"/>
            <a:chOff x="420796" y="1728788"/>
            <a:chExt cx="8150965" cy="649287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 bwMode="auto">
            <a:xfrm>
              <a:off x="433495" y="1728788"/>
              <a:ext cx="1980929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 bwMode="auto">
            <a:xfrm>
              <a:off x="981149" y="1814542"/>
              <a:ext cx="1251507" cy="451311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sz="1800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중랑점</a:t>
              </a:r>
              <a:r>
                <a:rPr kumimoji="0" lang="ko-KR" altLang="en-US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</a:p>
          </p:txBody>
        </p:sp>
        <p:sp>
          <p:nvSpPr>
            <p:cNvPr id="58" name="TextBox 57"/>
            <p:cNvSpPr txBox="1"/>
            <p:nvPr/>
          </p:nvSpPr>
          <p:spPr bwMode="auto">
            <a:xfrm>
              <a:off x="2497031" y="1803260"/>
              <a:ext cx="5834626" cy="473876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   서울시 중랑구 </a:t>
              </a:r>
              <a:r>
                <a:rPr kumimoji="0" lang="ko-KR" altLang="en-US" b="1" dirty="0" err="1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숙선옹주로</a:t>
              </a:r>
              <a:r>
                <a:rPr kumimoji="0" lang="ko-KR" altLang="en-US" b="1" dirty="0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6-9 </a:t>
              </a:r>
              <a:r>
                <a:rPr kumimoji="0" lang="ko-KR" altLang="en-US" b="1" dirty="0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자이 상가 </a:t>
              </a:r>
              <a:r>
                <a:rPr kumimoji="0" lang="en-US" altLang="ko-KR" b="1" dirty="0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b="1" dirty="0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층 </a:t>
              </a:r>
              <a:r>
                <a:rPr kumimoji="0" lang="en-US" altLang="ko-KR" b="1" dirty="0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kumimoji="0" lang="ko-KR" altLang="en-US" b="1" dirty="0" err="1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태릉입구역</a:t>
              </a:r>
              <a:r>
                <a:rPr kumimoji="0" lang="en-US" altLang="ko-KR" b="1" dirty="0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r>
                <a:rPr kumimoji="0" lang="ko-KR" altLang="en-US" b="1" dirty="0">
                  <a:solidFill>
                    <a:srgbClr val="774A9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kumimoji="0" lang="en-US" altLang="ko-KR" b="1" dirty="0">
                <a:solidFill>
                  <a:srgbClr val="774A9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 bwMode="auto">
          <a:xfrm>
            <a:off x="907423" y="3048199"/>
            <a:ext cx="1446610" cy="369332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>
              <a:buClr>
                <a:schemeClr val="tx1">
                  <a:lumMod val="75000"/>
                  <a:lumOff val="25000"/>
                </a:schemeClr>
              </a:buClr>
              <a:buSzPct val="80000"/>
              <a:defRPr sz="1600" spc="-150"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800" b="1" dirty="0" err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대학로점</a:t>
            </a:r>
            <a:endParaRPr kumimoji="0" lang="ko-KR" altLang="en-US" sz="1800" b="1" dirty="0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8" name="그룹 2"/>
          <p:cNvGrpSpPr>
            <a:grpSpLocks/>
          </p:cNvGrpSpPr>
          <p:nvPr/>
        </p:nvGrpSpPr>
        <p:grpSpPr bwMode="auto">
          <a:xfrm>
            <a:off x="444500" y="3817616"/>
            <a:ext cx="8151812" cy="511355"/>
            <a:chOff x="420796" y="1728788"/>
            <a:chExt cx="8150965" cy="649287"/>
          </a:xfrm>
        </p:grpSpPr>
        <p:sp>
          <p:nvSpPr>
            <p:cNvPr id="29" name="직사각형 28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1029902" y="1818953"/>
              <a:ext cx="1414679" cy="468955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sz="1800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명동점</a:t>
              </a:r>
              <a:r>
                <a:rPr kumimoji="0" lang="en-US" altLang="ko-KR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kumimoji="0" lang="ko-KR" altLang="en-US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2663120" y="1843536"/>
              <a:ext cx="5596625" cy="429875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서울시 중구 회현동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가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11-3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세대빌딩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회현역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42899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32326" y="555152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부산</a:t>
            </a:r>
            <a:r>
              <a:rPr kumimoji="0" lang="en-US" altLang="ko-KR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,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경남지역 체험점포 현황 </a:t>
            </a:r>
            <a:endParaRPr kumimoji="0" lang="en-US" altLang="ko-KR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pic>
        <p:nvPicPr>
          <p:cNvPr id="23555" name="Picture 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0925"/>
            <a:ext cx="501015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그림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963" y="1181100"/>
            <a:ext cx="84963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TextBox 77"/>
          <p:cNvSpPr txBox="1"/>
          <p:nvPr/>
        </p:nvSpPr>
        <p:spPr bwMode="auto">
          <a:xfrm>
            <a:off x="959366" y="1309320"/>
            <a:ext cx="777910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점포명</a:t>
            </a:r>
            <a:endParaRPr kumimoji="0" lang="ko-KR" alt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2763297" y="1297313"/>
            <a:ext cx="5098779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위치</a:t>
            </a:r>
          </a:p>
        </p:txBody>
      </p:sp>
      <p:cxnSp>
        <p:nvCxnSpPr>
          <p:cNvPr id="81" name="직선 연결선 80"/>
          <p:cNvCxnSpPr/>
          <p:nvPr/>
        </p:nvCxnSpPr>
        <p:spPr bwMode="auto">
          <a:xfrm>
            <a:off x="2495550" y="1296988"/>
            <a:ext cx="0" cy="360362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60" name="그룹 2"/>
          <p:cNvGrpSpPr>
            <a:grpSpLocks/>
          </p:cNvGrpSpPr>
          <p:nvPr/>
        </p:nvGrpSpPr>
        <p:grpSpPr bwMode="auto">
          <a:xfrm>
            <a:off x="392907" y="3309166"/>
            <a:ext cx="8151812" cy="511355"/>
            <a:chOff x="420796" y="1728788"/>
            <a:chExt cx="8150965" cy="649287"/>
          </a:xfrm>
        </p:grpSpPr>
        <p:sp>
          <p:nvSpPr>
            <p:cNvPr id="37" name="직사각형 36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 bwMode="auto">
            <a:xfrm>
              <a:off x="959418" y="1819366"/>
              <a:ext cx="1414679" cy="468955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en-US" altLang="ko-KR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ko-KR" altLang="en-US" sz="1800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창원점</a:t>
              </a:r>
              <a:endParaRPr kumimoji="0" lang="ko-KR" altLang="en-US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 bwMode="auto">
            <a:xfrm>
              <a:off x="2663120" y="1843536"/>
              <a:ext cx="5596625" cy="429875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경남 창원시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의창구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원이대로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320,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더시티세븐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117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호</a:t>
              </a:r>
            </a:p>
          </p:txBody>
        </p:sp>
      </p:grpSp>
      <p:grpSp>
        <p:nvGrpSpPr>
          <p:cNvPr id="35" name="그룹 2"/>
          <p:cNvGrpSpPr>
            <a:grpSpLocks/>
          </p:cNvGrpSpPr>
          <p:nvPr/>
        </p:nvGrpSpPr>
        <p:grpSpPr bwMode="auto">
          <a:xfrm>
            <a:off x="380207" y="2140333"/>
            <a:ext cx="8151812" cy="511355"/>
            <a:chOff x="420796" y="1728788"/>
            <a:chExt cx="8150965" cy="649287"/>
          </a:xfrm>
        </p:grpSpPr>
        <p:sp>
          <p:nvSpPr>
            <p:cNvPr id="36" name="직사각형 35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 bwMode="auto">
            <a:xfrm>
              <a:off x="959418" y="1819366"/>
              <a:ext cx="1414679" cy="468955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sz="1800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범일점</a:t>
              </a:r>
              <a:r>
                <a:rPr kumimoji="0" lang="en-US" altLang="ko-KR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kumimoji="0" lang="ko-KR" altLang="en-US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2663120" y="1843536"/>
              <a:ext cx="5596625" cy="429875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부산시 동구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자성로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133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번길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10,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천일빌딩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1~2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5740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32326" y="555152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울산 지역 체험점포 현황 </a:t>
            </a:r>
            <a:endParaRPr kumimoji="0" lang="en-US" altLang="ko-KR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pic>
        <p:nvPicPr>
          <p:cNvPr id="23555" name="Picture 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0925"/>
            <a:ext cx="501015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그림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963" y="1181100"/>
            <a:ext cx="84963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TextBox 77"/>
          <p:cNvSpPr txBox="1"/>
          <p:nvPr/>
        </p:nvSpPr>
        <p:spPr bwMode="auto">
          <a:xfrm>
            <a:off x="959366" y="1309320"/>
            <a:ext cx="777910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점포명</a:t>
            </a:r>
            <a:endParaRPr kumimoji="0" lang="ko-KR" alt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2763297" y="1297313"/>
            <a:ext cx="5098779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위치</a:t>
            </a:r>
          </a:p>
        </p:txBody>
      </p:sp>
      <p:cxnSp>
        <p:nvCxnSpPr>
          <p:cNvPr id="81" name="직선 연결선 80"/>
          <p:cNvCxnSpPr/>
          <p:nvPr/>
        </p:nvCxnSpPr>
        <p:spPr bwMode="auto">
          <a:xfrm>
            <a:off x="2495550" y="1296988"/>
            <a:ext cx="0" cy="360362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60" name="그룹 2"/>
          <p:cNvGrpSpPr>
            <a:grpSpLocks/>
          </p:cNvGrpSpPr>
          <p:nvPr/>
        </p:nvGrpSpPr>
        <p:grpSpPr bwMode="auto">
          <a:xfrm>
            <a:off x="420688" y="2103257"/>
            <a:ext cx="8151812" cy="511355"/>
            <a:chOff x="420796" y="1728788"/>
            <a:chExt cx="8150965" cy="649287"/>
          </a:xfrm>
        </p:grpSpPr>
        <p:sp>
          <p:nvSpPr>
            <p:cNvPr id="37" name="직사각형 36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 bwMode="auto">
            <a:xfrm>
              <a:off x="841785" y="1837344"/>
              <a:ext cx="1414679" cy="468955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sz="1800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울산점</a:t>
              </a:r>
              <a:endParaRPr kumimoji="0" lang="ko-KR" altLang="en-US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 bwMode="auto">
            <a:xfrm>
              <a:off x="2663120" y="1843536"/>
              <a:ext cx="5596625" cy="429875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울산시 북구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진장유통로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90,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농수산 물종합유통센터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67998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32326" y="555152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대구지역 체험점포 현황 </a:t>
            </a:r>
            <a:endParaRPr kumimoji="0" lang="en-US" altLang="ko-KR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pic>
        <p:nvPicPr>
          <p:cNvPr id="23555" name="Picture 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0925"/>
            <a:ext cx="501015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그림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963" y="1181100"/>
            <a:ext cx="84963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TextBox 77"/>
          <p:cNvSpPr txBox="1"/>
          <p:nvPr/>
        </p:nvSpPr>
        <p:spPr bwMode="auto">
          <a:xfrm>
            <a:off x="959366" y="1309320"/>
            <a:ext cx="777910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점포명</a:t>
            </a:r>
            <a:endParaRPr kumimoji="0" lang="ko-KR" alt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2763297" y="1297313"/>
            <a:ext cx="5098779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위치</a:t>
            </a:r>
          </a:p>
        </p:txBody>
      </p:sp>
      <p:cxnSp>
        <p:nvCxnSpPr>
          <p:cNvPr id="81" name="직선 연결선 80"/>
          <p:cNvCxnSpPr/>
          <p:nvPr/>
        </p:nvCxnSpPr>
        <p:spPr bwMode="auto">
          <a:xfrm>
            <a:off x="2495550" y="1296988"/>
            <a:ext cx="0" cy="360362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60" name="그룹 2"/>
          <p:cNvGrpSpPr>
            <a:grpSpLocks/>
          </p:cNvGrpSpPr>
          <p:nvPr/>
        </p:nvGrpSpPr>
        <p:grpSpPr bwMode="auto">
          <a:xfrm>
            <a:off x="420688" y="2103257"/>
            <a:ext cx="8151812" cy="511355"/>
            <a:chOff x="420796" y="1728788"/>
            <a:chExt cx="8150965" cy="649287"/>
          </a:xfrm>
        </p:grpSpPr>
        <p:sp>
          <p:nvSpPr>
            <p:cNvPr id="37" name="직사각형 36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 bwMode="auto">
            <a:xfrm>
              <a:off x="1029908" y="1818953"/>
              <a:ext cx="1414679" cy="468955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sz="1800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범어점</a:t>
              </a:r>
              <a:r>
                <a:rPr kumimoji="0" lang="en-US" altLang="ko-KR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kumimoji="0" lang="ko-KR" altLang="en-US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 bwMode="auto">
            <a:xfrm>
              <a:off x="2663120" y="1843536"/>
              <a:ext cx="5596625" cy="429875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대구시 수성구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달구벌대로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2486,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범어골드타워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 </a:t>
              </a:r>
            </a:p>
          </p:txBody>
        </p:sp>
      </p:grpSp>
      <p:grpSp>
        <p:nvGrpSpPr>
          <p:cNvPr id="23561" name="그룹 42"/>
          <p:cNvGrpSpPr>
            <a:grpSpLocks/>
          </p:cNvGrpSpPr>
          <p:nvPr/>
        </p:nvGrpSpPr>
        <p:grpSpPr bwMode="auto">
          <a:xfrm>
            <a:off x="444499" y="2967986"/>
            <a:ext cx="8151813" cy="519008"/>
            <a:chOff x="420796" y="1728788"/>
            <a:chExt cx="8150965" cy="649287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2663120" y="1808514"/>
              <a:ext cx="5805961" cy="423536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대구시 달서구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달구벌대로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1734,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두류동빌딩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 </a:t>
              </a:r>
            </a:p>
          </p:txBody>
        </p:sp>
      </p:grpSp>
      <p:sp>
        <p:nvSpPr>
          <p:cNvPr id="33" name="TextBox 32"/>
          <p:cNvSpPr txBox="1"/>
          <p:nvPr/>
        </p:nvSpPr>
        <p:spPr bwMode="auto">
          <a:xfrm>
            <a:off x="1029863" y="3042824"/>
            <a:ext cx="1446610" cy="369332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>
              <a:buClr>
                <a:schemeClr val="tx1">
                  <a:lumMod val="75000"/>
                  <a:lumOff val="25000"/>
                </a:schemeClr>
              </a:buClr>
              <a:buSzPct val="80000"/>
              <a:defRPr sz="1600" spc="-150"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800" b="1" dirty="0" err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두류점</a:t>
            </a:r>
            <a:endParaRPr kumimoji="0" lang="ko-KR" altLang="en-US" sz="1800" b="1" dirty="0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57535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32326" y="555152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광주</a:t>
            </a:r>
            <a:r>
              <a:rPr kumimoji="0" lang="en-US" altLang="ko-KR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호남지역 </a:t>
            </a:r>
            <a:r>
              <a:rPr kumimoji="0" lang="ko-KR" altLang="en-US" sz="2800" spc="-300" dirty="0" err="1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체험점포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현황 </a:t>
            </a:r>
            <a:endParaRPr kumimoji="0" lang="en-US" altLang="ko-KR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pic>
        <p:nvPicPr>
          <p:cNvPr id="23555" name="Picture 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0925"/>
            <a:ext cx="501015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그림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963" y="1181100"/>
            <a:ext cx="84963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TextBox 77"/>
          <p:cNvSpPr txBox="1"/>
          <p:nvPr/>
        </p:nvSpPr>
        <p:spPr bwMode="auto">
          <a:xfrm>
            <a:off x="959366" y="1309320"/>
            <a:ext cx="777910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점포명</a:t>
            </a:r>
            <a:endParaRPr kumimoji="0" lang="ko-KR" alt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2763297" y="1297313"/>
            <a:ext cx="5098779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위치</a:t>
            </a:r>
          </a:p>
        </p:txBody>
      </p:sp>
      <p:cxnSp>
        <p:nvCxnSpPr>
          <p:cNvPr id="81" name="직선 연결선 80"/>
          <p:cNvCxnSpPr/>
          <p:nvPr/>
        </p:nvCxnSpPr>
        <p:spPr bwMode="auto">
          <a:xfrm>
            <a:off x="2495550" y="1296988"/>
            <a:ext cx="0" cy="360362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60" name="그룹 2"/>
          <p:cNvGrpSpPr>
            <a:grpSpLocks/>
          </p:cNvGrpSpPr>
          <p:nvPr/>
        </p:nvGrpSpPr>
        <p:grpSpPr bwMode="auto">
          <a:xfrm>
            <a:off x="420688" y="2103257"/>
            <a:ext cx="8151812" cy="511355"/>
            <a:chOff x="420796" y="1728788"/>
            <a:chExt cx="8150965" cy="649287"/>
          </a:xfrm>
        </p:grpSpPr>
        <p:sp>
          <p:nvSpPr>
            <p:cNvPr id="37" name="직사각형 36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 bwMode="auto">
            <a:xfrm>
              <a:off x="841785" y="1837344"/>
              <a:ext cx="1414679" cy="468955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상무</a:t>
              </a:r>
              <a:r>
                <a:rPr kumimoji="0" lang="en-US" altLang="ko-KR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sz="1800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호점</a:t>
              </a:r>
              <a:r>
                <a:rPr kumimoji="0" lang="en-US" altLang="ko-KR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kumimoji="0" lang="ko-KR" altLang="en-US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 bwMode="auto">
            <a:xfrm>
              <a:off x="2663120" y="1843536"/>
              <a:ext cx="5596625" cy="429875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광주시 서구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상무중앙로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86,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상무트윈스빌딩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</a:t>
              </a:r>
            </a:p>
          </p:txBody>
        </p:sp>
      </p:grpSp>
      <p:grpSp>
        <p:nvGrpSpPr>
          <p:cNvPr id="23561" name="그룹 42"/>
          <p:cNvGrpSpPr>
            <a:grpSpLocks/>
          </p:cNvGrpSpPr>
          <p:nvPr/>
        </p:nvGrpSpPr>
        <p:grpSpPr bwMode="auto">
          <a:xfrm>
            <a:off x="444499" y="2967986"/>
            <a:ext cx="8151813" cy="519008"/>
            <a:chOff x="420796" y="1728788"/>
            <a:chExt cx="8150965" cy="649287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2663120" y="1808514"/>
              <a:ext cx="5805961" cy="423536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광주시 서구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상무중앙로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24,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엠씨타워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</a:t>
              </a:r>
            </a:p>
          </p:txBody>
        </p:sp>
      </p:grpSp>
      <p:sp>
        <p:nvSpPr>
          <p:cNvPr id="33" name="TextBox 32"/>
          <p:cNvSpPr txBox="1"/>
          <p:nvPr/>
        </p:nvSpPr>
        <p:spPr bwMode="auto">
          <a:xfrm>
            <a:off x="907423" y="3048199"/>
            <a:ext cx="1446610" cy="369332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>
              <a:buClr>
                <a:schemeClr val="tx1">
                  <a:lumMod val="75000"/>
                  <a:lumOff val="25000"/>
                </a:schemeClr>
              </a:buClr>
              <a:buSzPct val="80000"/>
              <a:defRPr sz="1600" spc="-150"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상무</a:t>
            </a:r>
            <a:r>
              <a:rPr kumimoji="0" lang="en-US" altLang="ko-KR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kumimoji="0" lang="ko-KR" altLang="en-US" sz="1800" b="1" dirty="0" err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호점</a:t>
            </a:r>
            <a:endParaRPr kumimoji="0" lang="ko-KR" altLang="en-US" sz="1800" b="1" dirty="0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4" name="그룹 42"/>
          <p:cNvGrpSpPr>
            <a:grpSpLocks/>
          </p:cNvGrpSpPr>
          <p:nvPr/>
        </p:nvGrpSpPr>
        <p:grpSpPr bwMode="auto">
          <a:xfrm>
            <a:off x="457199" y="3908037"/>
            <a:ext cx="8151813" cy="519008"/>
            <a:chOff x="420796" y="1728788"/>
            <a:chExt cx="8150965" cy="649287"/>
          </a:xfrm>
        </p:grpSpPr>
        <p:sp>
          <p:nvSpPr>
            <p:cNvPr id="35" name="직사각형 34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2663120" y="1808514"/>
              <a:ext cx="5805961" cy="423536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전북 전주시 완산구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홍산로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249(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효자동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가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kumimoji="0" lang="ko-KR" altLang="en-US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 bwMode="auto">
          <a:xfrm>
            <a:off x="907423" y="3982875"/>
            <a:ext cx="1446610" cy="369332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>
              <a:buClr>
                <a:schemeClr val="tx1">
                  <a:lumMod val="75000"/>
                  <a:lumOff val="25000"/>
                </a:schemeClr>
              </a:buClr>
              <a:buSzPct val="80000"/>
              <a:defRPr sz="1600" spc="-150"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800" b="1" dirty="0" err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전북전주점</a:t>
            </a:r>
            <a:endParaRPr kumimoji="0" lang="ko-KR" altLang="en-US" sz="1800" b="1" dirty="0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42"/>
          <p:cNvGrpSpPr>
            <a:grpSpLocks/>
          </p:cNvGrpSpPr>
          <p:nvPr/>
        </p:nvGrpSpPr>
        <p:grpSpPr bwMode="auto">
          <a:xfrm>
            <a:off x="469899" y="4805043"/>
            <a:ext cx="8151813" cy="519008"/>
            <a:chOff x="420796" y="1728788"/>
            <a:chExt cx="8150965" cy="649287"/>
          </a:xfrm>
        </p:grpSpPr>
        <p:sp>
          <p:nvSpPr>
            <p:cNvPr id="28" name="직사각형 27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 bwMode="auto">
          <a:xfrm>
            <a:off x="890506" y="4868772"/>
            <a:ext cx="1446610" cy="369332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>
              <a:buClr>
                <a:schemeClr val="tx1">
                  <a:lumMod val="75000"/>
                  <a:lumOff val="25000"/>
                </a:schemeClr>
              </a:buClr>
              <a:buSzPct val="80000"/>
              <a:defRPr sz="1600" spc="-150"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800" b="1" dirty="0" err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전남순천점</a:t>
            </a:r>
            <a:endParaRPr kumimoji="0" lang="ko-KR" altLang="en-US" sz="1800" b="1" dirty="0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2745023" y="4848088"/>
            <a:ext cx="5806565" cy="338554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>
              <a:buClr>
                <a:schemeClr val="tx1">
                  <a:lumMod val="75000"/>
                  <a:lumOff val="25000"/>
                </a:schemeClr>
              </a:buClr>
              <a:buSzPct val="80000"/>
              <a:defRPr sz="1600" spc="-150"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전남 순천시 황금</a:t>
            </a:r>
            <a:r>
              <a:rPr kumimoji="0" lang="en-US" altLang="ko-KR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kumimoji="0" lang="ko-KR" altLang="en-US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길 </a:t>
            </a:r>
            <a:r>
              <a:rPr kumimoji="0" lang="en-US" altLang="ko-KR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7-1, 1</a:t>
            </a:r>
            <a:r>
              <a:rPr kumimoji="0" lang="ko-KR" altLang="en-US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368471792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32326" y="555152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경기 인천지역 체험점포 현황 </a:t>
            </a:r>
            <a:endParaRPr kumimoji="0" lang="en-US" altLang="ko-KR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pic>
        <p:nvPicPr>
          <p:cNvPr id="23555" name="Picture 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0925"/>
            <a:ext cx="501015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그림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963" y="1181100"/>
            <a:ext cx="84963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TextBox 77"/>
          <p:cNvSpPr txBox="1"/>
          <p:nvPr/>
        </p:nvSpPr>
        <p:spPr bwMode="auto">
          <a:xfrm>
            <a:off x="959366" y="1309320"/>
            <a:ext cx="777910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점포명</a:t>
            </a:r>
            <a:endParaRPr kumimoji="0" lang="ko-KR" alt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2763297" y="1297313"/>
            <a:ext cx="5098779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위치</a:t>
            </a:r>
          </a:p>
        </p:txBody>
      </p:sp>
      <p:cxnSp>
        <p:nvCxnSpPr>
          <p:cNvPr id="81" name="직선 연결선 80"/>
          <p:cNvCxnSpPr/>
          <p:nvPr/>
        </p:nvCxnSpPr>
        <p:spPr bwMode="auto">
          <a:xfrm>
            <a:off x="2495550" y="1296988"/>
            <a:ext cx="0" cy="360362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60" name="그룹 2"/>
          <p:cNvGrpSpPr>
            <a:grpSpLocks/>
          </p:cNvGrpSpPr>
          <p:nvPr/>
        </p:nvGrpSpPr>
        <p:grpSpPr bwMode="auto">
          <a:xfrm>
            <a:off x="420688" y="2103257"/>
            <a:ext cx="8151812" cy="511355"/>
            <a:chOff x="420796" y="1728788"/>
            <a:chExt cx="8150965" cy="649287"/>
          </a:xfrm>
        </p:grpSpPr>
        <p:sp>
          <p:nvSpPr>
            <p:cNvPr id="37" name="직사각형 36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 bwMode="auto">
            <a:xfrm>
              <a:off x="841785" y="1837344"/>
              <a:ext cx="1414679" cy="468955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   </a:t>
              </a:r>
              <a:r>
                <a:rPr kumimoji="0" lang="ko-KR" altLang="en-US" sz="1800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신동점</a:t>
              </a:r>
              <a:r>
                <a:rPr kumimoji="0" lang="en-US" altLang="ko-KR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kumimoji="0" lang="ko-KR" altLang="en-US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 bwMode="auto">
            <a:xfrm>
              <a:off x="2663120" y="1843536"/>
              <a:ext cx="5596625" cy="429875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경기 수원시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영통구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권선로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908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번길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57,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신동빌딩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</a:t>
              </a:r>
            </a:p>
          </p:txBody>
        </p:sp>
      </p:grpSp>
      <p:grpSp>
        <p:nvGrpSpPr>
          <p:cNvPr id="23561" name="그룹 42"/>
          <p:cNvGrpSpPr>
            <a:grpSpLocks/>
          </p:cNvGrpSpPr>
          <p:nvPr/>
        </p:nvGrpSpPr>
        <p:grpSpPr bwMode="auto">
          <a:xfrm>
            <a:off x="444499" y="2967986"/>
            <a:ext cx="8151813" cy="519008"/>
            <a:chOff x="420796" y="1728788"/>
            <a:chExt cx="8150965" cy="649287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2663120" y="1808514"/>
              <a:ext cx="5805961" cy="423536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인천시 부평구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부평대로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293,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부평테크시티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</a:t>
              </a:r>
            </a:p>
          </p:txBody>
        </p:sp>
      </p:grpSp>
      <p:sp>
        <p:nvSpPr>
          <p:cNvPr id="33" name="TextBox 32"/>
          <p:cNvSpPr txBox="1"/>
          <p:nvPr/>
        </p:nvSpPr>
        <p:spPr bwMode="auto">
          <a:xfrm>
            <a:off x="1013971" y="3000937"/>
            <a:ext cx="1446610" cy="369332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>
              <a:buClr>
                <a:schemeClr val="tx1">
                  <a:lumMod val="75000"/>
                  <a:lumOff val="25000"/>
                </a:schemeClr>
              </a:buClr>
              <a:buSzPct val="80000"/>
              <a:defRPr sz="1600" spc="-150"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800" b="1" dirty="0" err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인천점</a:t>
            </a:r>
            <a:endParaRPr kumimoji="0" lang="ko-KR" altLang="en-US" sz="1800" b="1" dirty="0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23807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32326" y="555152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대전 충청 지역 체험점포 현황 </a:t>
            </a:r>
            <a:endParaRPr kumimoji="0" lang="en-US" altLang="ko-KR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pic>
        <p:nvPicPr>
          <p:cNvPr id="23555" name="Picture 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0925"/>
            <a:ext cx="501015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그림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963" y="1181100"/>
            <a:ext cx="84963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TextBox 77"/>
          <p:cNvSpPr txBox="1"/>
          <p:nvPr/>
        </p:nvSpPr>
        <p:spPr bwMode="auto">
          <a:xfrm>
            <a:off x="959366" y="1309320"/>
            <a:ext cx="777910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점포명</a:t>
            </a:r>
            <a:endParaRPr kumimoji="0" lang="ko-KR" alt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2763297" y="1297313"/>
            <a:ext cx="5098779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위치</a:t>
            </a:r>
          </a:p>
        </p:txBody>
      </p:sp>
      <p:cxnSp>
        <p:nvCxnSpPr>
          <p:cNvPr id="81" name="직선 연결선 80"/>
          <p:cNvCxnSpPr/>
          <p:nvPr/>
        </p:nvCxnSpPr>
        <p:spPr bwMode="auto">
          <a:xfrm>
            <a:off x="2495550" y="1296988"/>
            <a:ext cx="0" cy="360362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60" name="그룹 2"/>
          <p:cNvGrpSpPr>
            <a:grpSpLocks/>
          </p:cNvGrpSpPr>
          <p:nvPr/>
        </p:nvGrpSpPr>
        <p:grpSpPr bwMode="auto">
          <a:xfrm>
            <a:off x="420688" y="2103257"/>
            <a:ext cx="8151812" cy="511355"/>
            <a:chOff x="420796" y="1728788"/>
            <a:chExt cx="8150965" cy="649287"/>
          </a:xfrm>
        </p:grpSpPr>
        <p:sp>
          <p:nvSpPr>
            <p:cNvPr id="37" name="직사각형 36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 bwMode="auto">
            <a:xfrm>
              <a:off x="841785" y="1837344"/>
              <a:ext cx="1414679" cy="468955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둔산</a:t>
              </a:r>
              <a:r>
                <a:rPr kumimoji="0" lang="en-US" altLang="ko-KR" sz="18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sz="1800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호점</a:t>
              </a:r>
              <a:endParaRPr kumimoji="0" lang="ko-KR" altLang="en-US" sz="18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 bwMode="auto">
            <a:xfrm>
              <a:off x="2663120" y="1843536"/>
              <a:ext cx="5596625" cy="429875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대전시 서구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둔산로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59,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아이빌딩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층</a:t>
              </a:r>
            </a:p>
          </p:txBody>
        </p:sp>
      </p:grpSp>
      <p:grpSp>
        <p:nvGrpSpPr>
          <p:cNvPr id="23561" name="그룹 42"/>
          <p:cNvGrpSpPr>
            <a:grpSpLocks/>
          </p:cNvGrpSpPr>
          <p:nvPr/>
        </p:nvGrpSpPr>
        <p:grpSpPr bwMode="auto">
          <a:xfrm>
            <a:off x="444499" y="2967986"/>
            <a:ext cx="8151813" cy="519008"/>
            <a:chOff x="420796" y="1728788"/>
            <a:chExt cx="8150965" cy="649287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2663120" y="1808514"/>
              <a:ext cx="5805961" cy="423536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대전시 유성구 대학로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88 </a:t>
              </a:r>
              <a:endParaRPr kumimoji="0" lang="ko-KR" altLang="en-US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 bwMode="auto">
          <a:xfrm>
            <a:off x="1013971" y="3044185"/>
            <a:ext cx="1446610" cy="369332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>
              <a:buClr>
                <a:schemeClr val="tx1">
                  <a:lumMod val="75000"/>
                  <a:lumOff val="25000"/>
                </a:schemeClr>
              </a:buClr>
              <a:buSzPct val="80000"/>
              <a:defRPr sz="1600" spc="-150"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800" b="1" dirty="0" err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유성점</a:t>
            </a:r>
            <a:endParaRPr kumimoji="0" lang="ko-KR" altLang="en-US" sz="1800" b="1" dirty="0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8" name="그룹 42"/>
          <p:cNvGrpSpPr>
            <a:grpSpLocks/>
          </p:cNvGrpSpPr>
          <p:nvPr/>
        </p:nvGrpSpPr>
        <p:grpSpPr bwMode="auto">
          <a:xfrm>
            <a:off x="457199" y="3840368"/>
            <a:ext cx="8151813" cy="519008"/>
            <a:chOff x="420796" y="1728788"/>
            <a:chExt cx="8150965" cy="649287"/>
          </a:xfrm>
        </p:grpSpPr>
        <p:sp>
          <p:nvSpPr>
            <p:cNvPr id="19" name="직사각형 18"/>
            <p:cNvSpPr/>
            <p:nvPr/>
          </p:nvSpPr>
          <p:spPr bwMode="auto">
            <a:xfrm>
              <a:off x="420796" y="1728788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433495" y="1728788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 bwMode="auto">
          <a:xfrm>
            <a:off x="841721" y="3888708"/>
            <a:ext cx="1446610" cy="369332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>
              <a:buClr>
                <a:schemeClr val="tx1">
                  <a:lumMod val="75000"/>
                  <a:lumOff val="25000"/>
                </a:schemeClr>
              </a:buClr>
              <a:buSzPct val="80000"/>
              <a:defRPr sz="1600" spc="-150"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sz="18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충북청주점</a:t>
            </a:r>
            <a:endParaRPr kumimoji="0" lang="ko-KR" altLang="en-US" sz="1800" b="1" dirty="0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2687056" y="3904097"/>
            <a:ext cx="5806565" cy="338554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algn="ctr">
              <a:buClr>
                <a:schemeClr val="tx1">
                  <a:lumMod val="75000"/>
                  <a:lumOff val="25000"/>
                </a:schemeClr>
              </a:buClr>
              <a:buSzPct val="80000"/>
              <a:defRPr sz="1600" spc="-150"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kumimoji="0" lang="ko-KR" altLang="en-US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충북 청주시 상당구 </a:t>
            </a:r>
            <a:r>
              <a:rPr kumimoji="0" lang="ko-KR" altLang="en-US" b="1" dirty="0" err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북문로</a:t>
            </a:r>
            <a:r>
              <a:rPr kumimoji="0" lang="en-US" altLang="ko-KR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kumimoji="0" lang="ko-KR" altLang="en-US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가 </a:t>
            </a:r>
            <a:r>
              <a:rPr kumimoji="0" lang="en-US" altLang="ko-KR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62</a:t>
            </a:r>
            <a:r>
              <a:rPr kumimoji="0" lang="ko-KR" altLang="en-US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번지 </a:t>
            </a:r>
            <a:r>
              <a:rPr kumimoji="0" lang="en-US" altLang="ko-KR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kumimoji="0" lang="ko-KR" altLang="en-US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146049038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1"/>
          <p:cNvGrpSpPr>
            <a:grpSpLocks/>
          </p:cNvGrpSpPr>
          <p:nvPr/>
        </p:nvGrpSpPr>
        <p:grpSpPr bwMode="auto">
          <a:xfrm>
            <a:off x="1328738" y="2239963"/>
            <a:ext cx="7134326" cy="677862"/>
            <a:chOff x="-1204" y="2060848"/>
            <a:chExt cx="5677324" cy="539391"/>
          </a:xfrm>
        </p:grpSpPr>
        <p:grpSp>
          <p:nvGrpSpPr>
            <p:cNvPr id="24581" name="그룹 12"/>
            <p:cNvGrpSpPr>
              <a:grpSpLocks/>
            </p:cNvGrpSpPr>
            <p:nvPr/>
          </p:nvGrpSpPr>
          <p:grpSpPr bwMode="auto">
            <a:xfrm>
              <a:off x="-1204" y="2060848"/>
              <a:ext cx="5677324" cy="539391"/>
              <a:chOff x="-1204" y="1944303"/>
              <a:chExt cx="5677324" cy="539391"/>
            </a:xfrm>
          </p:grpSpPr>
          <p:cxnSp>
            <p:nvCxnSpPr>
              <p:cNvPr id="15" name="직선 연결선 14"/>
              <p:cNvCxnSpPr/>
              <p:nvPr/>
            </p:nvCxnSpPr>
            <p:spPr>
              <a:xfrm>
                <a:off x="59" y="2471062"/>
                <a:ext cx="5675981" cy="126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자유형 16"/>
              <p:cNvSpPr/>
              <p:nvPr/>
            </p:nvSpPr>
            <p:spPr>
              <a:xfrm>
                <a:off x="-1204" y="1944303"/>
                <a:ext cx="996739" cy="539391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40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55712" y="2111648"/>
              <a:ext cx="2446916" cy="46531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</a:t>
              </a:r>
              <a:r>
                <a:rPr kumimoji="0" lang="en-US" altLang="ko-KR" sz="320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</a:t>
              </a:r>
              <a:r>
                <a:rPr kumimoji="0" lang="ko-KR" altLang="en-US" sz="3200" dirty="0" err="1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사업화지원</a:t>
              </a:r>
              <a:endParaRPr kumimoji="0" lang="ko-KR" altLang="en-US" sz="32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4580" name="그림 17"/>
          <p:cNvPicPr>
            <a:picLocks noChangeAspect="1"/>
          </p:cNvPicPr>
          <p:nvPr/>
        </p:nvPicPr>
        <p:blipFill>
          <a:blip r:embed="rId4" cstate="print"/>
          <a:srcRect l="69070" t="91783"/>
          <a:stretch>
            <a:fillRect/>
          </a:stretch>
        </p:blipFill>
        <p:spPr bwMode="auto">
          <a:xfrm>
            <a:off x="7240588" y="6478588"/>
            <a:ext cx="1903412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9656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2326" y="849614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</a:t>
            </a:r>
            <a:r>
              <a:rPr kumimoji="0" lang="ko-KR" altLang="en-US" sz="2800" spc="-300" dirty="0" err="1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사업화지원</a:t>
            </a:r>
            <a:endParaRPr kumimoji="0" lang="ko-KR" altLang="en-US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grpSp>
        <p:nvGrpSpPr>
          <p:cNvPr id="2" name="그룹 40"/>
          <p:cNvGrpSpPr>
            <a:grpSpLocks/>
          </p:cNvGrpSpPr>
          <p:nvPr/>
        </p:nvGrpSpPr>
        <p:grpSpPr bwMode="auto">
          <a:xfrm>
            <a:off x="211138" y="1581609"/>
            <a:ext cx="3395662" cy="446087"/>
            <a:chOff x="345740" y="1450718"/>
            <a:chExt cx="1884595" cy="445228"/>
          </a:xfrm>
        </p:grpSpPr>
        <p:pic>
          <p:nvPicPr>
            <p:cNvPr id="21514" name="그림 4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5740" y="1450718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Box 43"/>
            <p:cNvSpPr txBox="1"/>
            <p:nvPr/>
          </p:nvSpPr>
          <p:spPr>
            <a:xfrm>
              <a:off x="607782" y="1457905"/>
              <a:ext cx="1363893" cy="40011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지원내용</a:t>
              </a:r>
              <a:endParaRPr kumimoji="0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" name="그룹 49"/>
          <p:cNvGrpSpPr>
            <a:grpSpLocks/>
          </p:cNvGrpSpPr>
          <p:nvPr/>
        </p:nvGrpSpPr>
        <p:grpSpPr bwMode="auto">
          <a:xfrm>
            <a:off x="348903" y="2011148"/>
            <a:ext cx="8369300" cy="2135348"/>
            <a:chOff x="2555776" y="1441351"/>
            <a:chExt cx="5203806" cy="1080120"/>
          </a:xfrm>
        </p:grpSpPr>
        <p:grpSp>
          <p:nvGrpSpPr>
            <p:cNvPr id="21510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203806" cy="1080120"/>
              <a:chOff x="2267744" y="1406966"/>
              <a:chExt cx="5908791" cy="1167368"/>
            </a:xfrm>
          </p:grpSpPr>
          <p:pic>
            <p:nvPicPr>
              <p:cNvPr id="21512" name="그림 54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513" name="그림 55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39" y="1406966"/>
                <a:ext cx="30061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모서리가 둥근 직사각형 4"/>
            <p:cNvSpPr/>
            <p:nvPr/>
          </p:nvSpPr>
          <p:spPr>
            <a:xfrm>
              <a:off x="2982188" y="1571627"/>
              <a:ext cx="3691623" cy="8019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lnSpc>
                  <a:spcPct val="150000"/>
                </a:lnSpc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2100" dirty="0">
                <a:solidFill>
                  <a:schemeClr val="accent5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56567" y="2483146"/>
            <a:ext cx="6897407" cy="1485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ko-KR" altLang="en-US" b="1" dirty="0">
                <a:latin typeface="굴림"/>
                <a:ea typeface="굴림"/>
              </a:rPr>
              <a:t>◈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수료생 대상 적격심사를 거쳐 최종 </a:t>
            </a:r>
            <a:r>
              <a:rPr kumimoji="0" lang="ko-KR" altLang="en-US" b="1" dirty="0" err="1">
                <a:latin typeface="나눔고딕 ExtraBold" pitchFamily="50" charset="-127"/>
                <a:ea typeface="나눔고딕 ExtraBold" pitchFamily="50" charset="-127"/>
              </a:rPr>
              <a:t>사업화지원</a:t>
            </a:r>
            <a:r>
              <a:rPr kumimoji="0" lang="ko-KR" altLang="en-US" b="1" dirty="0">
                <a:latin typeface="나눔고딕 ExtraBold" pitchFamily="50" charset="-127"/>
                <a:ea typeface="나눔고딕 ExtraBold" pitchFamily="50" charset="-127"/>
              </a:rPr>
              <a:t> 대상자 선정</a:t>
            </a:r>
            <a:endParaRPr kumimoji="0" lang="en-US" altLang="ko-KR" b="1" dirty="0">
              <a:latin typeface="나눔고딕 ExtraBold" pitchFamily="50" charset="-127"/>
              <a:ea typeface="나눔고딕 ExtraBold" pitchFamily="50" charset="-127"/>
            </a:endParaRPr>
          </a:p>
          <a:p>
            <a:pPr fontAlgn="auto"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b="1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→  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선정자는 협약 후 </a:t>
            </a:r>
            <a:r>
              <a:rPr kumimoji="0" lang="en-US" altLang="ko-KR" b="1" u="sng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150</a:t>
            </a:r>
            <a:r>
              <a:rPr kumimoji="0" lang="ko-KR" altLang="en-US" b="1" u="sng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일 이내 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사업화 완료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1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년 간 유지 의무  </a:t>
            </a:r>
            <a:endParaRPr kumimoji="0" lang="en-US" altLang="ko-KR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auto"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→  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최대 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r>
              <a:rPr kumimoji="0" lang="ko-KR" altLang="en-US" b="1" dirty="0" err="1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천만원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지원</a:t>
            </a:r>
            <a:r>
              <a:rPr kumimoji="0" lang="en-US" altLang="ko-KR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kumimoji="0" lang="ko-KR" altLang="en-US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총 사업비의 </a:t>
            </a:r>
            <a:r>
              <a:rPr kumimoji="0" lang="en-US" altLang="ko-KR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50% </a:t>
            </a:r>
            <a:r>
              <a:rPr kumimoji="0" lang="ko-KR" altLang="en-US" b="1" dirty="0" err="1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자부담</a:t>
            </a:r>
            <a:r>
              <a:rPr kumimoji="0" lang="ko-KR" altLang="en-US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 조건</a:t>
            </a:r>
            <a:r>
              <a:rPr kumimoji="0" lang="en-US" altLang="ko-KR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kumimoji="0" lang="en-US" altLang="ko-KR" sz="1400" b="1" dirty="0">
              <a:solidFill>
                <a:srgbClr val="FF000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auto"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                       </a:t>
            </a:r>
            <a:endParaRPr kumimoji="0" lang="en-US" altLang="ko-KR" sz="1400" dirty="0">
              <a:solidFill>
                <a:srgbClr val="FF00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8970" y="1602157"/>
            <a:ext cx="448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 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세부 내용 추후 공지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운영지침 참조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3" name="그룹 49"/>
          <p:cNvGrpSpPr>
            <a:grpSpLocks/>
          </p:cNvGrpSpPr>
          <p:nvPr/>
        </p:nvGrpSpPr>
        <p:grpSpPr bwMode="auto">
          <a:xfrm>
            <a:off x="348903" y="3803878"/>
            <a:ext cx="8369300" cy="2796773"/>
            <a:chOff x="2555776" y="1441351"/>
            <a:chExt cx="5203806" cy="1080120"/>
          </a:xfrm>
        </p:grpSpPr>
        <p:grpSp>
          <p:nvGrpSpPr>
            <p:cNvPr id="14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203806" cy="1080120"/>
              <a:chOff x="2267744" y="1406966"/>
              <a:chExt cx="5908791" cy="1167368"/>
            </a:xfrm>
          </p:grpSpPr>
          <p:pic>
            <p:nvPicPr>
              <p:cNvPr id="16" name="그림 54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그림 55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39" y="1406966"/>
                <a:ext cx="30061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모서리가 둥근 직사각형 4"/>
            <p:cNvSpPr/>
            <p:nvPr/>
          </p:nvSpPr>
          <p:spPr>
            <a:xfrm>
              <a:off x="2982188" y="1571627"/>
              <a:ext cx="3691623" cy="8019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lnSpc>
                  <a:spcPct val="150000"/>
                </a:lnSpc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2100" dirty="0">
                <a:solidFill>
                  <a:schemeClr val="accent5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156567" y="4255649"/>
            <a:ext cx="6688512" cy="178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매장모델링 </a:t>
            </a:r>
            <a:r>
              <a:rPr kumimoji="0" lang="en-US" altLang="ko-KR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매장 인테리어</a:t>
            </a:r>
            <a:r>
              <a:rPr kumimoji="0" lang="en-US" altLang="ko-KR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간판 설치 등 시공에 소요되는 재료</a:t>
            </a:r>
            <a:r>
              <a:rPr kumimoji="0" lang="en-US" altLang="ko-KR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용역비</a:t>
            </a:r>
            <a:endParaRPr kumimoji="0" lang="en-US" altLang="ko-KR" sz="1500" dirty="0">
              <a:solidFill>
                <a:schemeClr val="accent5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시제품제작 </a:t>
            </a:r>
            <a:r>
              <a:rPr kumimoji="0" lang="en-US" altLang="ko-KR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: </a:t>
            </a: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시제품 제작을 위한 재료비</a:t>
            </a:r>
            <a:r>
              <a:rPr kumimoji="0" lang="en-US" altLang="ko-KR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용역비</a:t>
            </a:r>
            <a:r>
              <a:rPr kumimoji="0" lang="en-US" altLang="ko-KR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장비 </a:t>
            </a:r>
            <a:r>
              <a:rPr kumimoji="0"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임차비</a:t>
            </a:r>
            <a:endParaRPr kumimoji="0" lang="en-US" altLang="ko-KR" sz="1500" dirty="0">
              <a:solidFill>
                <a:schemeClr val="accent5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브랜드 개발 </a:t>
            </a:r>
            <a:r>
              <a:rPr kumimoji="0" lang="en-US" altLang="ko-KR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: CI </a:t>
            </a: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및 </a:t>
            </a:r>
            <a:r>
              <a:rPr kumimoji="0" lang="en-US" altLang="ko-KR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BI </a:t>
            </a: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디자인</a:t>
            </a:r>
            <a:r>
              <a:rPr kumimoji="0" lang="en-US" altLang="ko-KR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네이밍</a:t>
            </a: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등 브랜드 개발 </a:t>
            </a:r>
            <a:r>
              <a:rPr kumimoji="0"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용역비</a:t>
            </a:r>
            <a:endParaRPr kumimoji="0" lang="en-US" altLang="ko-KR" sz="1500" dirty="0">
              <a:solidFill>
                <a:schemeClr val="accent5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홈페이지 제작</a:t>
            </a:r>
            <a:r>
              <a:rPr kumimoji="0" lang="en-US" altLang="ko-KR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 </a:t>
            </a:r>
            <a:r>
              <a:rPr kumimoji="0" lang="ko-KR" altLang="en-US" sz="1500" dirty="0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마케팅 </a:t>
            </a:r>
            <a:r>
              <a:rPr kumimoji="0" lang="ko-KR" altLang="en-US" sz="1500" dirty="0" err="1">
                <a:solidFill>
                  <a:schemeClr val="accent5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홍보비</a:t>
            </a:r>
            <a:endParaRPr kumimoji="0" lang="en-US" altLang="ko-KR" sz="1500" dirty="0">
              <a:solidFill>
                <a:srgbClr val="FF00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5487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1"/>
          <p:cNvGrpSpPr>
            <a:grpSpLocks/>
          </p:cNvGrpSpPr>
          <p:nvPr/>
        </p:nvGrpSpPr>
        <p:grpSpPr bwMode="auto">
          <a:xfrm>
            <a:off x="1328738" y="2239963"/>
            <a:ext cx="7134326" cy="677862"/>
            <a:chOff x="-1204" y="2060848"/>
            <a:chExt cx="5677324" cy="539391"/>
          </a:xfrm>
        </p:grpSpPr>
        <p:grpSp>
          <p:nvGrpSpPr>
            <p:cNvPr id="24581" name="그룹 12"/>
            <p:cNvGrpSpPr>
              <a:grpSpLocks/>
            </p:cNvGrpSpPr>
            <p:nvPr/>
          </p:nvGrpSpPr>
          <p:grpSpPr bwMode="auto">
            <a:xfrm>
              <a:off x="-1204" y="2060848"/>
              <a:ext cx="5677324" cy="539391"/>
              <a:chOff x="-1204" y="1944303"/>
              <a:chExt cx="5677324" cy="539391"/>
            </a:xfrm>
          </p:grpSpPr>
          <p:cxnSp>
            <p:nvCxnSpPr>
              <p:cNvPr id="15" name="직선 연결선 14"/>
              <p:cNvCxnSpPr/>
              <p:nvPr/>
            </p:nvCxnSpPr>
            <p:spPr>
              <a:xfrm>
                <a:off x="59" y="2471062"/>
                <a:ext cx="5675981" cy="126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자유형 16"/>
              <p:cNvSpPr/>
              <p:nvPr/>
            </p:nvSpPr>
            <p:spPr>
              <a:xfrm>
                <a:off x="-1204" y="1944303"/>
                <a:ext cx="996739" cy="539391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40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55712" y="2111648"/>
              <a:ext cx="2139489" cy="465319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06</a:t>
              </a:r>
              <a:r>
                <a:rPr kumimoji="0" lang="en-US" altLang="ko-KR" sz="320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</a:t>
              </a:r>
              <a:r>
                <a:rPr kumimoji="0" lang="ko-KR" altLang="en-US" sz="32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유의사항</a:t>
              </a:r>
            </a:p>
          </p:txBody>
        </p:sp>
      </p:grpSp>
      <p:pic>
        <p:nvPicPr>
          <p:cNvPr id="24580" name="그림 17"/>
          <p:cNvPicPr>
            <a:picLocks noChangeAspect="1"/>
          </p:cNvPicPr>
          <p:nvPr/>
        </p:nvPicPr>
        <p:blipFill>
          <a:blip r:embed="rId4" cstate="print"/>
          <a:srcRect l="69070" t="91783"/>
          <a:stretch>
            <a:fillRect/>
          </a:stretch>
        </p:blipFill>
        <p:spPr bwMode="auto">
          <a:xfrm>
            <a:off x="7240588" y="6478588"/>
            <a:ext cx="1903412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2422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1"/>
          <p:cNvGrpSpPr>
            <a:grpSpLocks/>
          </p:cNvGrpSpPr>
          <p:nvPr/>
        </p:nvGrpSpPr>
        <p:grpSpPr bwMode="auto">
          <a:xfrm>
            <a:off x="1458930" y="2133330"/>
            <a:ext cx="6844937" cy="1017993"/>
            <a:chOff x="-1204" y="2060848"/>
            <a:chExt cx="5347972" cy="809477"/>
          </a:xfrm>
        </p:grpSpPr>
        <p:grpSp>
          <p:nvGrpSpPr>
            <p:cNvPr id="5125" name="그룹 12"/>
            <p:cNvGrpSpPr>
              <a:grpSpLocks/>
            </p:cNvGrpSpPr>
            <p:nvPr/>
          </p:nvGrpSpPr>
          <p:grpSpPr bwMode="auto">
            <a:xfrm>
              <a:off x="-1204" y="2060848"/>
              <a:ext cx="5347972" cy="539015"/>
              <a:chOff x="-1204" y="1944303"/>
              <a:chExt cx="5347972" cy="539015"/>
            </a:xfrm>
          </p:grpSpPr>
          <p:cxnSp>
            <p:nvCxnSpPr>
              <p:cNvPr id="15" name="직선 연결선 14"/>
              <p:cNvCxnSpPr/>
              <p:nvPr/>
            </p:nvCxnSpPr>
            <p:spPr>
              <a:xfrm>
                <a:off x="59" y="2470695"/>
                <a:ext cx="534670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자유형 16"/>
              <p:cNvSpPr/>
              <p:nvPr/>
            </p:nvSpPr>
            <p:spPr>
              <a:xfrm>
                <a:off x="-1204" y="1944303"/>
                <a:ext cx="996822" cy="539015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55712" y="2111648"/>
              <a:ext cx="3494535" cy="758677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r>
                <a:rPr kumimoji="0" lang="en-US" altLang="ko-KR" sz="280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</a:t>
              </a:r>
              <a:r>
                <a:rPr kumimoji="0" lang="ko-KR" altLang="en-US" sz="28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교육목적 및 운영체계</a:t>
              </a:r>
              <a:endParaRPr kumimoji="0" lang="en-US" altLang="ko-KR" sz="28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2327" y="761449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유의사항</a:t>
            </a:r>
          </a:p>
        </p:txBody>
      </p:sp>
      <p:grpSp>
        <p:nvGrpSpPr>
          <p:cNvPr id="2" name="그룹 40"/>
          <p:cNvGrpSpPr>
            <a:grpSpLocks/>
          </p:cNvGrpSpPr>
          <p:nvPr/>
        </p:nvGrpSpPr>
        <p:grpSpPr bwMode="auto">
          <a:xfrm>
            <a:off x="219765" y="1562601"/>
            <a:ext cx="3395662" cy="446087"/>
            <a:chOff x="345740" y="1450718"/>
            <a:chExt cx="1884595" cy="445228"/>
          </a:xfrm>
        </p:grpSpPr>
        <p:pic>
          <p:nvPicPr>
            <p:cNvPr id="21514" name="그림 4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5740" y="1450718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Box 43"/>
            <p:cNvSpPr txBox="1"/>
            <p:nvPr/>
          </p:nvSpPr>
          <p:spPr>
            <a:xfrm>
              <a:off x="607782" y="1457905"/>
              <a:ext cx="1363893" cy="40011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en-US" altLang="ko-KR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(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공통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) </a:t>
              </a:r>
              <a:r>
                <a:rPr kumimoji="0" lang="ko-KR" altLang="en-US" sz="2000" dirty="0" err="1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출결관리</a:t>
              </a:r>
              <a:endParaRPr kumimoji="0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" name="그룹 49"/>
          <p:cNvGrpSpPr>
            <a:grpSpLocks/>
          </p:cNvGrpSpPr>
          <p:nvPr/>
        </p:nvGrpSpPr>
        <p:grpSpPr bwMode="auto">
          <a:xfrm>
            <a:off x="348903" y="1406106"/>
            <a:ext cx="8369300" cy="5641675"/>
            <a:chOff x="2555776" y="1441351"/>
            <a:chExt cx="5203806" cy="1080120"/>
          </a:xfrm>
        </p:grpSpPr>
        <p:grpSp>
          <p:nvGrpSpPr>
            <p:cNvPr id="21510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203806" cy="1080120"/>
              <a:chOff x="2267744" y="1406966"/>
              <a:chExt cx="5908791" cy="1167368"/>
            </a:xfrm>
          </p:grpSpPr>
          <p:pic>
            <p:nvPicPr>
              <p:cNvPr id="21512" name="그림 54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513" name="그림 55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39" y="1406966"/>
                <a:ext cx="30061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모서리가 둥근 직사각형 4"/>
            <p:cNvSpPr/>
            <p:nvPr/>
          </p:nvSpPr>
          <p:spPr>
            <a:xfrm>
              <a:off x="2982188" y="1571627"/>
              <a:ext cx="3691623" cy="8019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lnSpc>
                  <a:spcPct val="150000"/>
                </a:lnSpc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2100" dirty="0">
                <a:solidFill>
                  <a:schemeClr val="accent5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34703" y="2165183"/>
            <a:ext cx="7100006" cy="388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반드시 </a:t>
            </a:r>
            <a:r>
              <a:rPr lang="ko-KR" altLang="en-US" b="1" u="sng" kern="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교육생 본인 아이디로 로그인 후 수강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하여야 합니다</a:t>
            </a: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1" u="sng" kern="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 </a:t>
            </a:r>
            <a:r>
              <a:rPr lang="ko-KR" altLang="en-US" b="1" u="sng" kern="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강의마다</a:t>
            </a:r>
            <a:r>
              <a:rPr lang="ko-KR" altLang="en-US" b="1" u="sng" kern="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출결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관리가 이루어집니다</a:t>
            </a: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(</a:t>
            </a:r>
            <a:r>
              <a:rPr lang="ko-KR" altLang="en-US" b="1" kern="0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강의별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총 </a:t>
            </a: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</a:t>
            </a: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kern="0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: 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 화면에 </a:t>
            </a: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출석 체크 중입니다</a:t>
            </a: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b="1" kern="0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안내시간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동안 실시간 댓글 창을 </a:t>
            </a:r>
            <a:endParaRPr lang="en-US" altLang="ko-KR" b="1" kern="0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이용해 사관학교 명</a:t>
            </a: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b="1" kern="0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성함순으로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출석합니다</a:t>
            </a: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b="1" i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i="1" kern="0" dirty="0">
                <a:solidFill>
                  <a:srgbClr val="0033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i="1" kern="0" dirty="0">
                <a:solidFill>
                  <a:srgbClr val="0033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예시 </a:t>
            </a:r>
            <a:r>
              <a:rPr lang="en-US" altLang="ko-KR" b="1" i="1" kern="0" dirty="0">
                <a:solidFill>
                  <a:srgbClr val="0033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b="1" i="1" kern="0" dirty="0">
                <a:solidFill>
                  <a:srgbClr val="0033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</a:t>
            </a:r>
            <a:r>
              <a:rPr lang="en-US" altLang="ko-KR" b="1" i="1" kern="0" dirty="0">
                <a:solidFill>
                  <a:srgbClr val="0033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b="1" i="1" kern="0" dirty="0">
                <a:solidFill>
                  <a:srgbClr val="0033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홍길동</a:t>
            </a:r>
            <a:r>
              <a:rPr lang="en-US" altLang="ko-KR" b="1" i="1" kern="0" dirty="0">
                <a:solidFill>
                  <a:srgbClr val="0033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kern="0" dirty="0">
                <a:solidFill>
                  <a:srgbClr val="0033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kern="0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: </a:t>
            </a:r>
            <a:r>
              <a:rPr lang="ko-KR" altLang="en-US" b="1" kern="0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안내시간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외에는 </a:t>
            </a:r>
            <a:r>
              <a:rPr lang="ko-KR" altLang="en-US" b="1" kern="0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출석관련</a:t>
            </a:r>
            <a:r>
              <a:rPr lang="ko-KR" altLang="en-US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댓글은 자제해주세요</a:t>
            </a:r>
            <a:r>
              <a:rPr lang="en-US" altLang="ko-KR" b="1" kern="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!!!!</a:t>
            </a:r>
            <a:endParaRPr lang="en-US" altLang="ko-KR" kern="0" dirty="0">
              <a:solidFill>
                <a:srgbClr val="0033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30" dirty="0">
                <a:solidFill>
                  <a:srgbClr val="0033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총 </a:t>
            </a:r>
            <a:r>
              <a:rPr lang="en-US" altLang="ko-KR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 중 </a:t>
            </a:r>
            <a:r>
              <a:rPr lang="en-US" altLang="ko-KR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회라도 출석이 안된 경우 지각</a:t>
            </a:r>
            <a:r>
              <a:rPr lang="en-US" altLang="ko-KR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조퇴로 기록</a:t>
            </a:r>
            <a:r>
              <a:rPr lang="en-US" altLang="ko-KR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(</a:t>
            </a:r>
            <a:r>
              <a:rPr lang="ko-KR" altLang="en-US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</a:t>
            </a:r>
            <a:r>
              <a:rPr lang="en-US" altLang="ko-KR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1" kern="0" spc="-30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녹화강의</a:t>
            </a:r>
            <a:r>
              <a:rPr lang="ko-KR" altLang="en-US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추가 수료 후 기록 삭제</a:t>
            </a:r>
            <a:r>
              <a:rPr lang="en-US" altLang="ko-KR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kern="0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7982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2327" y="761449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유의사항</a:t>
            </a:r>
          </a:p>
        </p:txBody>
      </p:sp>
      <p:grpSp>
        <p:nvGrpSpPr>
          <p:cNvPr id="2" name="그룹 40"/>
          <p:cNvGrpSpPr>
            <a:grpSpLocks/>
          </p:cNvGrpSpPr>
          <p:nvPr/>
        </p:nvGrpSpPr>
        <p:grpSpPr bwMode="auto">
          <a:xfrm>
            <a:off x="219765" y="1562601"/>
            <a:ext cx="3395662" cy="446087"/>
            <a:chOff x="345740" y="1450718"/>
            <a:chExt cx="1884595" cy="445228"/>
          </a:xfrm>
        </p:grpSpPr>
        <p:pic>
          <p:nvPicPr>
            <p:cNvPr id="21514" name="그림 4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5740" y="1450718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Box 43"/>
            <p:cNvSpPr txBox="1"/>
            <p:nvPr/>
          </p:nvSpPr>
          <p:spPr>
            <a:xfrm>
              <a:off x="607782" y="1457905"/>
              <a:ext cx="1363893" cy="40011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en-US" altLang="ko-KR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(</a:t>
              </a:r>
              <a:r>
                <a:rPr kumimoji="0" lang="ko-KR" altLang="en-US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공통</a:t>
              </a:r>
              <a:r>
                <a:rPr kumimoji="0" lang="en-US" altLang="ko-KR" sz="20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) </a:t>
              </a:r>
              <a:r>
                <a:rPr kumimoji="0" lang="ko-KR" altLang="en-US" sz="2000" dirty="0" err="1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출결관리</a:t>
              </a:r>
              <a:endParaRPr kumimoji="0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" name="그룹 49"/>
          <p:cNvGrpSpPr>
            <a:grpSpLocks/>
          </p:cNvGrpSpPr>
          <p:nvPr/>
        </p:nvGrpSpPr>
        <p:grpSpPr bwMode="auto">
          <a:xfrm>
            <a:off x="348903" y="2005637"/>
            <a:ext cx="8369300" cy="3937963"/>
            <a:chOff x="2555776" y="1441351"/>
            <a:chExt cx="5203806" cy="1080120"/>
          </a:xfrm>
        </p:grpSpPr>
        <p:grpSp>
          <p:nvGrpSpPr>
            <p:cNvPr id="21510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203806" cy="1080120"/>
              <a:chOff x="2267744" y="1406966"/>
              <a:chExt cx="5908791" cy="1167368"/>
            </a:xfrm>
          </p:grpSpPr>
          <p:pic>
            <p:nvPicPr>
              <p:cNvPr id="21512" name="그림 54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513" name="그림 55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39" y="1406966"/>
                <a:ext cx="30061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모서리가 둥근 직사각형 4"/>
            <p:cNvSpPr/>
            <p:nvPr/>
          </p:nvSpPr>
          <p:spPr>
            <a:xfrm>
              <a:off x="2982188" y="1571627"/>
              <a:ext cx="3691623" cy="8019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lnSpc>
                  <a:spcPct val="150000"/>
                </a:lnSpc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2100" dirty="0">
                <a:solidFill>
                  <a:schemeClr val="accent5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40617" y="2599432"/>
            <a:ext cx="689740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당일 강의 진행 시 기기 이상 등으로 수강이 불가한 경우</a:t>
            </a:r>
            <a:r>
              <a:rPr lang="en-US" altLang="ko-KR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endParaRPr lang="ko-KR" altLang="en-US" kern="0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강의 시작 후 </a:t>
            </a:r>
            <a:r>
              <a:rPr lang="en-US" altLang="ko-KR" b="1" u="sng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r>
              <a:rPr lang="ko-KR" altLang="en-US" b="1" u="sng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 이내</a:t>
            </a:r>
            <a:r>
              <a:rPr lang="ko-KR" altLang="en-US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사관학교 담당자에게 </a:t>
            </a:r>
            <a:r>
              <a:rPr lang="ko-KR" altLang="en-US" b="1" kern="0" spc="-30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수강불가</a:t>
            </a:r>
            <a:r>
              <a:rPr lang="ko-KR" altLang="en-US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상태 통보</a:t>
            </a:r>
            <a:endParaRPr lang="ko-KR" altLang="en-US" kern="0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altLang="ko-KR" sz="13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 </a:t>
            </a:r>
            <a:r>
              <a:rPr lang="ko-KR" altLang="en-US" sz="13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 시작 후 </a:t>
            </a:r>
            <a:r>
              <a:rPr lang="en-US" altLang="ko-KR" sz="13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(15</a:t>
            </a:r>
            <a:r>
              <a:rPr lang="ko-KR" altLang="en-US" sz="13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 이내</a:t>
            </a:r>
            <a:r>
              <a:rPr lang="en-US" altLang="ko-KR" sz="13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3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통보한 경우 </a:t>
            </a:r>
            <a:r>
              <a:rPr lang="en-US" altLang="ko-KR" sz="13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3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결석으로 기록 </a:t>
            </a:r>
            <a:r>
              <a:rPr lang="en-US" altLang="ko-KR" sz="13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300" b="1" kern="0" spc="-30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녹화강의</a:t>
            </a:r>
            <a:r>
              <a:rPr lang="ko-KR" altLang="en-US" sz="13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추가 수료 후 기록 삭제</a:t>
            </a:r>
            <a:r>
              <a:rPr lang="en-US" altLang="ko-KR" sz="13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300" kern="0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altLang="ko-KR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 </a:t>
            </a:r>
            <a:r>
              <a:rPr lang="ko-KR" altLang="en-US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 시작 후 </a:t>
            </a:r>
            <a:r>
              <a:rPr lang="en-US" altLang="ko-KR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(15</a:t>
            </a:r>
            <a:r>
              <a:rPr lang="ko-KR" altLang="en-US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 이후</a:t>
            </a:r>
            <a:r>
              <a:rPr lang="en-US" altLang="ko-KR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통보한 경우 </a:t>
            </a:r>
            <a:r>
              <a:rPr lang="en-US" altLang="ko-KR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결석으로 기록</a:t>
            </a:r>
            <a:r>
              <a:rPr lang="en-US" altLang="ko-KR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</a:t>
            </a:r>
            <a:r>
              <a:rPr lang="ko-KR" altLang="en-US" sz="1300" b="1" kern="0" spc="-30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녹화강의</a:t>
            </a:r>
            <a:r>
              <a:rPr lang="ko-KR" altLang="en-US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수료 인정 불가</a:t>
            </a:r>
            <a:r>
              <a:rPr lang="en-US" altLang="ko-KR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300" b="1" kern="0" spc="-3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1300" kern="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이때</a:t>
            </a:r>
            <a:r>
              <a:rPr lang="en-US" altLang="ko-KR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강의 준비 후 기기 이상 등으로  수강하지 못한 경우만 적용하며</a:t>
            </a:r>
            <a:r>
              <a:rPr lang="en-US" altLang="ko-KR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en-US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개인적 사유 등으로 인한 </a:t>
            </a:r>
            <a:r>
              <a:rPr lang="ko-KR" altLang="en-US" b="1" kern="0" spc="-30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미수강은</a:t>
            </a:r>
            <a:r>
              <a:rPr lang="ko-KR" altLang="en-US" b="1" kern="0" spc="-3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결석으로 처리</a:t>
            </a:r>
            <a:endParaRPr lang="ko-KR" altLang="en-US" kern="0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5977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2327" y="761449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유의사항</a:t>
            </a:r>
          </a:p>
        </p:txBody>
      </p:sp>
      <p:grpSp>
        <p:nvGrpSpPr>
          <p:cNvPr id="2" name="그룹 40"/>
          <p:cNvGrpSpPr>
            <a:grpSpLocks/>
          </p:cNvGrpSpPr>
          <p:nvPr/>
        </p:nvGrpSpPr>
        <p:grpSpPr bwMode="auto">
          <a:xfrm>
            <a:off x="219765" y="1562601"/>
            <a:ext cx="3395662" cy="446087"/>
            <a:chOff x="345740" y="1450718"/>
            <a:chExt cx="1884595" cy="445228"/>
          </a:xfrm>
        </p:grpSpPr>
        <p:pic>
          <p:nvPicPr>
            <p:cNvPr id="21514" name="그림 4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5740" y="1450718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Box 43"/>
            <p:cNvSpPr txBox="1"/>
            <p:nvPr/>
          </p:nvSpPr>
          <p:spPr>
            <a:xfrm>
              <a:off x="607782" y="1457905"/>
              <a:ext cx="1363893" cy="400110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ko-KR" altLang="en-US" sz="2000" dirty="0" err="1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당부사항</a:t>
              </a:r>
              <a:endParaRPr kumimoji="0" sz="2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" name="그룹 49"/>
          <p:cNvGrpSpPr>
            <a:grpSpLocks/>
          </p:cNvGrpSpPr>
          <p:nvPr/>
        </p:nvGrpSpPr>
        <p:grpSpPr bwMode="auto">
          <a:xfrm>
            <a:off x="357529" y="1647621"/>
            <a:ext cx="8369300" cy="5270764"/>
            <a:chOff x="2555776" y="1441351"/>
            <a:chExt cx="5203806" cy="1080120"/>
          </a:xfrm>
        </p:grpSpPr>
        <p:grpSp>
          <p:nvGrpSpPr>
            <p:cNvPr id="21510" name="그룹 50"/>
            <p:cNvGrpSpPr>
              <a:grpSpLocks/>
            </p:cNvGrpSpPr>
            <p:nvPr/>
          </p:nvGrpSpPr>
          <p:grpSpPr bwMode="auto">
            <a:xfrm>
              <a:off x="2555776" y="1441351"/>
              <a:ext cx="5203806" cy="1080120"/>
              <a:chOff x="2267744" y="1406966"/>
              <a:chExt cx="5908791" cy="1167368"/>
            </a:xfrm>
          </p:grpSpPr>
          <p:pic>
            <p:nvPicPr>
              <p:cNvPr id="21512" name="그림 54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513" name="그림 55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39" y="1406966"/>
                <a:ext cx="30061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모서리가 둥근 직사각형 4"/>
            <p:cNvSpPr/>
            <p:nvPr/>
          </p:nvSpPr>
          <p:spPr>
            <a:xfrm>
              <a:off x="2982188" y="1571627"/>
              <a:ext cx="3691623" cy="8019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fontAlgn="auto">
                <a:lnSpc>
                  <a:spcPct val="150000"/>
                </a:lnSpc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2100" dirty="0">
                <a:solidFill>
                  <a:schemeClr val="accent5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117445" y="2563788"/>
            <a:ext cx="6702723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온라인 강의의 특성상 교육생의 집중력이 분산될 수 있으므로</a:t>
            </a:r>
            <a:r>
              <a:rPr lang="en-US" altLang="ko-KR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 </a:t>
            </a:r>
          </a:p>
          <a:p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</a:t>
            </a:r>
            <a:r>
              <a:rPr lang="ko-KR" altLang="en-US" b="1" u="sng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개별 학습 공간을 확보하여 수강  </a:t>
            </a:r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하시기 바랍니다</a:t>
            </a:r>
            <a:r>
              <a:rPr lang="en-US" altLang="ko-KR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b="1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800" b="1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 </a:t>
            </a:r>
            <a:r>
              <a:rPr lang="ko-KR" altLang="en-US" b="1" u="sng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 시작 </a:t>
            </a:r>
            <a:r>
              <a:rPr lang="en-US" altLang="ko-KR" b="1" u="sng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b="1" u="sng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 전까지 </a:t>
            </a:r>
            <a:r>
              <a:rPr lang="ko-KR" altLang="en-US" b="1" u="sng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접속여부</a:t>
            </a:r>
            <a:r>
              <a:rPr lang="ko-KR" altLang="en-US" b="1" u="sng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기기 상태를 확인</a:t>
            </a:r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 </a:t>
            </a:r>
            <a:endParaRPr lang="en-US" altLang="ko-KR" b="1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주시기 바랍니다</a:t>
            </a:r>
            <a:r>
              <a:rPr lang="en-US" altLang="ko-KR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b="1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sz="800" b="1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 </a:t>
            </a:r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댓글로 질의를 진행하는 바</a:t>
            </a:r>
            <a:r>
              <a:rPr lang="en-US" altLang="ko-KR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b="1" u="sng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강의와 무관한 내용의    </a:t>
            </a:r>
            <a:endParaRPr lang="en-US" altLang="ko-KR" b="1" u="sng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b="1" u="sng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댓글은 삼가</a:t>
            </a:r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 주시기 바랍니다</a:t>
            </a:r>
            <a:r>
              <a:rPr lang="en-US" altLang="ko-KR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800" b="1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u="sng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개인적 사유로 인한 결석 및 조퇴 누적 시 </a:t>
            </a:r>
            <a:r>
              <a:rPr lang="ko-KR" altLang="en-US" b="1" u="sng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미수료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처리되므로</a:t>
            </a:r>
            <a:r>
              <a:rPr lang="en-US" altLang="ko-KR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r>
              <a:rPr lang="en-US" altLang="ko-KR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점 양해 바랍니다</a:t>
            </a:r>
            <a:r>
              <a:rPr lang="en-US" altLang="ko-KR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800" b="1" dirty="0">
              <a:solidFill>
                <a:srgbClr val="7030A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u="sng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출석 점검은 매 강의 당 총 </a:t>
            </a:r>
            <a:r>
              <a:rPr lang="en-US" altLang="ko-KR" b="1" u="sng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b="1" u="sng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이루어집니다</a:t>
            </a:r>
            <a:r>
              <a:rPr lang="en-US" altLang="ko-KR" b="1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222186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940030" y="222028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문의처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485657"/>
              </p:ext>
            </p:extLst>
          </p:nvPr>
        </p:nvGraphicFramePr>
        <p:xfrm>
          <a:off x="681486" y="873322"/>
          <a:ext cx="8039819" cy="5680278"/>
        </p:xfrm>
        <a:graphic>
          <a:graphicData uri="http://schemas.openxmlformats.org/drawingml/2006/table">
            <a:tbl>
              <a:tblPr/>
              <a:tblGrid>
                <a:gridCol w="1197418">
                  <a:extLst>
                    <a:ext uri="{9D8B030D-6E8A-4147-A177-3AD203B41FA5}">
                      <a16:colId xmlns:a16="http://schemas.microsoft.com/office/drawing/2014/main" val="1960089316"/>
                    </a:ext>
                  </a:extLst>
                </a:gridCol>
                <a:gridCol w="2980046">
                  <a:extLst>
                    <a:ext uri="{9D8B030D-6E8A-4147-A177-3AD203B41FA5}">
                      <a16:colId xmlns:a16="http://schemas.microsoft.com/office/drawing/2014/main" val="2860359034"/>
                    </a:ext>
                  </a:extLst>
                </a:gridCol>
                <a:gridCol w="2448859">
                  <a:extLst>
                    <a:ext uri="{9D8B030D-6E8A-4147-A177-3AD203B41FA5}">
                      <a16:colId xmlns:a16="http://schemas.microsoft.com/office/drawing/2014/main" val="316743054"/>
                    </a:ext>
                  </a:extLst>
                </a:gridCol>
                <a:gridCol w="1413496">
                  <a:extLst>
                    <a:ext uri="{9D8B030D-6E8A-4147-A177-3AD203B41FA5}">
                      <a16:colId xmlns:a16="http://schemas.microsoft.com/office/drawing/2014/main" val="2236397400"/>
                    </a:ext>
                  </a:extLst>
                </a:gridCol>
              </a:tblGrid>
              <a:tr h="257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총괄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소상공인시장진흥공단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전문기관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사관학교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295117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서울강원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서울강원지역본부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기획운영팀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02-717-9690, 9691)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중소상공인희망재단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strike="noStrike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02-786-2000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서울</a:t>
                      </a: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386132"/>
                  </a:ext>
                </a:extLst>
              </a:tr>
              <a:tr h="27668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부산울산경남</a:t>
                      </a: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부산울산경남지역본부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기획운영팀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051-463-0212, 0213)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한국표준협회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1670-6009)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부산</a:t>
                      </a: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490880"/>
                  </a:ext>
                </a:extLst>
              </a:tr>
              <a:tr h="430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울산경제진흥원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052-283-7131)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울산</a:t>
                      </a: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537056"/>
                  </a:ext>
                </a:extLst>
              </a:tr>
              <a:tr h="430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경남신용보증재단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</a:t>
                      </a:r>
                      <a:r>
                        <a:rPr lang="en-US" altLang="ko-KR" sz="1400" strike="noStrike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1644-2900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경남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창원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736151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대구경북</a:t>
                      </a: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대구경북지역본부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기획운영팀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053-353-7667, 7668)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대구</a:t>
                      </a: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480770"/>
                  </a:ext>
                </a:extLst>
              </a:tr>
              <a:tr h="43086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광주호남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광주호남지역본부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기획운영팀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062-367-0133, 0136)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광주여성인력개발센터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strike="noStrike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strike="noStrike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062-511-0001)</a:t>
                      </a:r>
                      <a:endParaRPr lang="ko-KR" altLang="en-US" sz="1400" strike="noStrike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광주</a:t>
                      </a: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089452"/>
                  </a:ext>
                </a:extLst>
              </a:tr>
              <a:tr h="430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전북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전주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256216"/>
                  </a:ext>
                </a:extLst>
              </a:tr>
              <a:tr h="430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순천여성인력개발센터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061-744-9704)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순천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00496"/>
                  </a:ext>
                </a:extLst>
              </a:tr>
              <a:tr h="4308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경기인천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경기인천지역본부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기획운영팀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031-204-7016)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중소상공인희망재단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02-786-2000)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경기</a:t>
                      </a: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733656"/>
                  </a:ext>
                </a:extLst>
              </a:tr>
              <a:tr h="430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인천</a:t>
                      </a: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194102"/>
                  </a:ext>
                </a:extLst>
              </a:tr>
              <a:tr h="4308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대전충청세종</a:t>
                      </a: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대전충청지역본부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기획운영팀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042-363-7494)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한국생산성본부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☎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042-471-5838)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대전</a:t>
                      </a: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26861"/>
                  </a:ext>
                </a:extLst>
              </a:tr>
              <a:tr h="460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충북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청주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885" marR="56885" marT="15727" marB="1572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185756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32297" y="1652691"/>
            <a:ext cx="11685681" cy="48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49604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96523" y="1403615"/>
            <a:ext cx="4317207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kumimoji="0" lang="ko-KR" altLang="en-US" sz="5200" dirty="0">
                <a:solidFill>
                  <a:srgbClr val="003366"/>
                </a:solidFill>
                <a:latin typeface="나눔고딕 ExtraBold" pitchFamily="50" charset="-127"/>
                <a:ea typeface="나눔고딕 ExtraBold" pitchFamily="50" charset="-127"/>
              </a:rPr>
              <a:t>당신의 성공과 </a:t>
            </a:r>
            <a:endParaRPr kumimoji="0" lang="en-US" altLang="ko-KR" sz="5200" dirty="0">
              <a:solidFill>
                <a:srgbClr val="003366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r"/>
            <a:r>
              <a:rPr kumimoji="0" lang="ko-KR" altLang="en-US" sz="5200" dirty="0">
                <a:solidFill>
                  <a:srgbClr val="003366"/>
                </a:solidFill>
                <a:latin typeface="나눔고딕 ExtraBold" pitchFamily="50" charset="-127"/>
                <a:ea typeface="나눔고딕 ExtraBold" pitchFamily="50" charset="-127"/>
              </a:rPr>
              <a:t>함께합니다</a:t>
            </a:r>
            <a:r>
              <a:rPr kumimoji="0" lang="en-US" altLang="ko-KR" sz="5200" dirty="0">
                <a:solidFill>
                  <a:srgbClr val="003366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kumimoji="0" lang="ko-KR" altLang="en-US" sz="5200" dirty="0">
              <a:solidFill>
                <a:srgbClr val="003366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7892" name="그림 7"/>
          <p:cNvPicPr>
            <a:picLocks noChangeAspect="1"/>
          </p:cNvPicPr>
          <p:nvPr/>
        </p:nvPicPr>
        <p:blipFill>
          <a:blip r:embed="rId4" cstate="print"/>
          <a:srcRect l="69070" t="91783"/>
          <a:stretch>
            <a:fillRect/>
          </a:stretch>
        </p:blipFill>
        <p:spPr bwMode="auto">
          <a:xfrm>
            <a:off x="5003320" y="6000982"/>
            <a:ext cx="4297805" cy="85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79" y="5355491"/>
            <a:ext cx="2441276" cy="57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551656" y="2281657"/>
            <a:ext cx="8221663" cy="1621616"/>
            <a:chOff x="2555776" y="1441351"/>
            <a:chExt cx="5112568" cy="1080120"/>
          </a:xfrm>
        </p:grpSpPr>
        <p:grpSp>
          <p:nvGrpSpPr>
            <p:cNvPr id="6168" name="그룹 3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6170" name="그림 39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71" name="그림 41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8" name="모서리가 둥근 직사각형 4"/>
            <p:cNvSpPr/>
            <p:nvPr/>
          </p:nvSpPr>
          <p:spPr>
            <a:xfrm>
              <a:off x="3256669" y="1572581"/>
              <a:ext cx="3692026" cy="799995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algn="ctr"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832326" y="725630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교육 목적</a:t>
            </a:r>
          </a:p>
        </p:txBody>
      </p:sp>
      <p:grpSp>
        <p:nvGrpSpPr>
          <p:cNvPr id="4" name="그룹 40"/>
          <p:cNvGrpSpPr>
            <a:grpSpLocks/>
          </p:cNvGrpSpPr>
          <p:nvPr/>
        </p:nvGrpSpPr>
        <p:grpSpPr bwMode="auto">
          <a:xfrm>
            <a:off x="93663" y="1428750"/>
            <a:ext cx="3446462" cy="698500"/>
            <a:chOff x="396587" y="1312331"/>
            <a:chExt cx="1884595" cy="445228"/>
          </a:xfrm>
        </p:grpSpPr>
        <p:pic>
          <p:nvPicPr>
            <p:cNvPr id="6166" name="그림 42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6587" y="1312331"/>
              <a:ext cx="1884595" cy="445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Box 43"/>
            <p:cNvSpPr txBox="1"/>
            <p:nvPr/>
          </p:nvSpPr>
          <p:spPr>
            <a:xfrm>
              <a:off x="579977" y="1385495"/>
              <a:ext cx="1363893" cy="294268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>
                <a:spcBef>
                  <a:spcPct val="0"/>
                </a:spcBef>
                <a:buNone/>
                <a:defRPr lang="ko-KR" altLang="en-US" sz="2600" b="0" spc="-150">
                  <a:ln w="952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다음_SemiBold" pitchFamily="2" charset="-127"/>
                  <a:ea typeface="다음_SemiBold" pitchFamily="2" charset="-127"/>
                  <a:cs typeface="Times New Roman" pitchFamily="18" charset="0"/>
                </a:defRPr>
              </a:lvl1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sz="24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</a:t>
              </a:r>
              <a:r>
                <a:rPr kumimoji="0" lang="ko-KR" altLang="en-US" sz="24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교육</a:t>
              </a:r>
              <a:r>
                <a:rPr kumimoji="0" sz="2400" dirty="0"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 목적</a:t>
              </a:r>
            </a:p>
          </p:txBody>
        </p:sp>
      </p:grpSp>
      <p:grpSp>
        <p:nvGrpSpPr>
          <p:cNvPr id="5" name="그룹 44"/>
          <p:cNvGrpSpPr>
            <a:grpSpLocks/>
          </p:cNvGrpSpPr>
          <p:nvPr/>
        </p:nvGrpSpPr>
        <p:grpSpPr bwMode="auto">
          <a:xfrm>
            <a:off x="648929" y="3915972"/>
            <a:ext cx="8221662" cy="1648065"/>
            <a:chOff x="2555776" y="1441351"/>
            <a:chExt cx="5112568" cy="1080120"/>
          </a:xfrm>
        </p:grpSpPr>
        <p:grpSp>
          <p:nvGrpSpPr>
            <p:cNvPr id="6162" name="그룹 45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6164" name="그림 47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65" name="그림 48"/>
              <p:cNvPicPr>
                <a:picLocks noChangeAspect="1"/>
              </p:cNvPicPr>
              <p:nvPr/>
            </p:nvPicPr>
            <p:blipFill>
              <a:blip r:embed="rId3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7" name="모서리가 둥근 직사각형 4"/>
            <p:cNvSpPr/>
            <p:nvPr/>
          </p:nvSpPr>
          <p:spPr>
            <a:xfrm>
              <a:off x="3117477" y="1570787"/>
              <a:ext cx="4111575" cy="803395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algn="ctr"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6153" name="TextBox 24"/>
          <p:cNvSpPr txBox="1">
            <a:spLocks noChangeArrowheads="1"/>
          </p:cNvSpPr>
          <p:nvPr/>
        </p:nvSpPr>
        <p:spPr bwMode="auto">
          <a:xfrm>
            <a:off x="1116013" y="2549944"/>
            <a:ext cx="7092950" cy="9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성장가능성이 높은 신사업 아이디어 중심으로 </a:t>
            </a:r>
            <a:endParaRPr kumimoji="0" lang="en-US" altLang="ko-KR" sz="2400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예비창업자 선발</a:t>
            </a:r>
            <a:endParaRPr kumimoji="0" lang="en-US" altLang="ko-KR" sz="2400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154" name="TextBox 25"/>
          <p:cNvSpPr txBox="1">
            <a:spLocks noChangeArrowheads="1"/>
          </p:cNvSpPr>
          <p:nvPr/>
        </p:nvSpPr>
        <p:spPr bwMode="auto">
          <a:xfrm>
            <a:off x="1120775" y="4253177"/>
            <a:ext cx="7053263" cy="9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 창업교육</a:t>
            </a:r>
            <a:r>
              <a:rPr kumimoji="0" lang="en-US" altLang="ko-KR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점포경영체험</a:t>
            </a:r>
            <a:r>
              <a:rPr kumimoji="0" lang="en-US" altLang="ko-KR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kumimoji="0" lang="ko-KR" altLang="en-US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사업화 지원 등을 </a:t>
            </a:r>
            <a:endParaRPr kumimoji="0" lang="en-US" altLang="ko-KR" sz="2400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패키지로 지원하여 준비된 성공적인 창업 유도</a:t>
            </a:r>
            <a:endParaRPr kumimoji="0" lang="en-US" altLang="ko-KR" sz="2400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4638675"/>
            <a:ext cx="7158038" cy="210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2147888" y="1541463"/>
            <a:ext cx="6734175" cy="1626860"/>
            <a:chOff x="2555776" y="1441351"/>
            <a:chExt cx="5112568" cy="1080120"/>
          </a:xfrm>
        </p:grpSpPr>
        <p:grpSp>
          <p:nvGrpSpPr>
            <p:cNvPr id="14372" name="그룹 3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14374" name="그림 39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75" name="그림 41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8" name="모서리가 둥근 직사각형 4"/>
            <p:cNvSpPr/>
            <p:nvPr/>
          </p:nvSpPr>
          <p:spPr>
            <a:xfrm>
              <a:off x="3257217" y="1571410"/>
              <a:ext cx="3691606" cy="802556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algn="ctr"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21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4" name="그룹 2"/>
          <p:cNvGrpSpPr>
            <a:grpSpLocks/>
          </p:cNvGrpSpPr>
          <p:nvPr/>
        </p:nvGrpSpPr>
        <p:grpSpPr bwMode="auto">
          <a:xfrm>
            <a:off x="92865" y="1403740"/>
            <a:ext cx="2139761" cy="5133975"/>
            <a:chOff x="63499" y="1240325"/>
            <a:chExt cx="1374423" cy="5133703"/>
          </a:xfrm>
        </p:grpSpPr>
        <p:pic>
          <p:nvPicPr>
            <p:cNvPr id="14363" name="그림 51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63499" y="1240325"/>
              <a:ext cx="380583" cy="513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4" name="그림 168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1326" y="1611648"/>
              <a:ext cx="1229289" cy="74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1" name="TextBox 170"/>
            <p:cNvSpPr txBox="1"/>
            <p:nvPr/>
          </p:nvSpPr>
          <p:spPr>
            <a:xfrm>
              <a:off x="469881" y="1938261"/>
              <a:ext cx="616794" cy="213131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algn="ctr">
                <a:spcBef>
                  <a:spcPts val="600"/>
                </a:spcBef>
                <a:spcAft>
                  <a:spcPts val="300"/>
                </a:spcAft>
                <a:defRPr sz="2000">
                  <a:solidFill>
                    <a:srgbClr val="002060"/>
                  </a:solidFill>
                  <a:effectLst/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</a:lstStyle>
            <a:p>
              <a:pPr fontAlgn="auto">
                <a:defRPr/>
              </a:pPr>
              <a:r>
                <a:rPr kumimoji="0" lang="ko-KR" altLang="en-US" sz="1800" spc="-15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</a:rPr>
                <a:t>학교장</a:t>
              </a:r>
            </a:p>
          </p:txBody>
        </p:sp>
        <p:grpSp>
          <p:nvGrpSpPr>
            <p:cNvPr id="14366" name="그룹 57"/>
            <p:cNvGrpSpPr>
              <a:grpSpLocks/>
            </p:cNvGrpSpPr>
            <p:nvPr/>
          </p:nvGrpSpPr>
          <p:grpSpPr bwMode="auto">
            <a:xfrm>
              <a:off x="207365" y="3345055"/>
              <a:ext cx="1230557" cy="749300"/>
              <a:chOff x="207365" y="4719731"/>
              <a:chExt cx="1230557" cy="749300"/>
            </a:xfrm>
          </p:grpSpPr>
          <p:pic>
            <p:nvPicPr>
              <p:cNvPr id="14370" name="그림 189"/>
              <p:cNvPicPr preferRelativeResize="0">
                <a:picLocks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07365" y="4719731"/>
                <a:ext cx="1230557" cy="74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7" name="TextBox 196"/>
              <p:cNvSpPr txBox="1"/>
              <p:nvPr/>
            </p:nvSpPr>
            <p:spPr>
              <a:xfrm>
                <a:off x="533575" y="5038632"/>
                <a:ext cx="616794" cy="213131"/>
              </a:xfrm>
              <a:prstGeom prst="rect">
                <a:avLst/>
              </a:prstGeom>
              <a:noFill/>
              <a:ln w="25400" algn="ctr">
                <a:noFill/>
                <a:round/>
                <a:headEnd/>
                <a:tailEnd/>
              </a:ln>
            </p:spPr>
            <p:txBody>
              <a:bodyPr wrap="none" lIns="37987" tIns="37987" rIns="37987" bIns="37987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>
                <a:defPPr>
                  <a:defRPr lang="ko-KR"/>
                </a:defPPr>
                <a:lvl1pPr algn="ctr">
                  <a:spcBef>
                    <a:spcPts val="600"/>
                  </a:spcBef>
                  <a:spcAft>
                    <a:spcPts val="300"/>
                  </a:spcAft>
                  <a:defRPr sz="2000">
                    <a:solidFill>
                      <a:srgbClr val="002060"/>
                    </a:solidFill>
                    <a:effectLst/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</a:lstStyle>
              <a:p>
                <a:pPr fontAlgn="auto">
                  <a:defRPr/>
                </a:pPr>
                <a:r>
                  <a:rPr kumimoji="0" lang="ko-KR" altLang="en-US" sz="1800" spc="-15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itchFamily="50" charset="-127"/>
                    <a:ea typeface="나눔고딕 ExtraBold" pitchFamily="50" charset="-127"/>
                  </a:rPr>
                  <a:t>운영위원회</a:t>
                </a:r>
              </a:p>
            </p:txBody>
          </p:sp>
        </p:grpSp>
        <p:grpSp>
          <p:nvGrpSpPr>
            <p:cNvPr id="14367" name="그룹 52"/>
            <p:cNvGrpSpPr>
              <a:grpSpLocks/>
            </p:cNvGrpSpPr>
            <p:nvPr/>
          </p:nvGrpSpPr>
          <p:grpSpPr bwMode="auto">
            <a:xfrm>
              <a:off x="207365" y="4846362"/>
              <a:ext cx="1230557" cy="749300"/>
              <a:chOff x="207365" y="6421063"/>
              <a:chExt cx="1230557" cy="749300"/>
            </a:xfrm>
          </p:grpSpPr>
          <p:pic>
            <p:nvPicPr>
              <p:cNvPr id="14368" name="그림 60"/>
              <p:cNvPicPr preferRelativeResize="0">
                <a:picLocks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07365" y="6421063"/>
                <a:ext cx="1230557" cy="74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466218" y="6726315"/>
                <a:ext cx="616794" cy="213131"/>
              </a:xfrm>
              <a:prstGeom prst="rect">
                <a:avLst/>
              </a:prstGeom>
              <a:noFill/>
              <a:ln w="25400" algn="ctr">
                <a:noFill/>
                <a:round/>
                <a:headEnd/>
                <a:tailEnd/>
              </a:ln>
            </p:spPr>
            <p:txBody>
              <a:bodyPr wrap="none" lIns="37987" tIns="37987" rIns="37987" bIns="37987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>
                <a:defPPr>
                  <a:defRPr lang="ko-KR"/>
                </a:defPPr>
                <a:lvl1pPr algn="ctr">
                  <a:spcBef>
                    <a:spcPts val="600"/>
                  </a:spcBef>
                  <a:spcAft>
                    <a:spcPts val="300"/>
                  </a:spcAft>
                  <a:defRPr sz="2000">
                    <a:solidFill>
                      <a:srgbClr val="002060"/>
                    </a:solidFill>
                    <a:effectLst/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</a:lstStyle>
              <a:p>
                <a:pPr fontAlgn="auto">
                  <a:defRPr/>
                </a:pPr>
                <a:r>
                  <a:rPr kumimoji="0" lang="ko-KR" altLang="en-US" sz="1800" spc="-150" dirty="0" err="1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itchFamily="50" charset="-127"/>
                    <a:ea typeface="나눔고딕 ExtraBold" pitchFamily="50" charset="-127"/>
                  </a:rPr>
                  <a:t>운영총괄</a:t>
                </a:r>
                <a:endParaRPr kumimoji="0" lang="ko-KR" altLang="en-US" sz="1800" spc="-15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832326" y="710132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en-US" altLang="ko-KR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  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사관학교 운영체계</a:t>
            </a:r>
          </a:p>
        </p:txBody>
      </p:sp>
      <p:grpSp>
        <p:nvGrpSpPr>
          <p:cNvPr id="7" name="그룹 40"/>
          <p:cNvGrpSpPr>
            <a:grpSpLocks/>
          </p:cNvGrpSpPr>
          <p:nvPr/>
        </p:nvGrpSpPr>
        <p:grpSpPr bwMode="auto">
          <a:xfrm>
            <a:off x="2146301" y="3274049"/>
            <a:ext cx="6735763" cy="1409120"/>
            <a:chOff x="2555776" y="1441351"/>
            <a:chExt cx="5112568" cy="1080120"/>
          </a:xfrm>
        </p:grpSpPr>
        <p:grpSp>
          <p:nvGrpSpPr>
            <p:cNvPr id="14359" name="그룹 42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14361" name="그림 44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2" name="그림 45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4" name="모서리가 둥근 직사각형 4"/>
            <p:cNvSpPr/>
            <p:nvPr/>
          </p:nvSpPr>
          <p:spPr>
            <a:xfrm>
              <a:off x="3257052" y="1612325"/>
              <a:ext cx="3690737" cy="8019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algn="ctr" fontAlgn="auto">
                <a:lnSpc>
                  <a:spcPct val="70000"/>
                </a:lnSpc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9" name="그룹 46"/>
          <p:cNvGrpSpPr>
            <a:grpSpLocks/>
          </p:cNvGrpSpPr>
          <p:nvPr/>
        </p:nvGrpSpPr>
        <p:grpSpPr bwMode="auto">
          <a:xfrm>
            <a:off x="2122294" y="4683170"/>
            <a:ext cx="6735762" cy="1511184"/>
            <a:chOff x="2555776" y="1441351"/>
            <a:chExt cx="5112568" cy="1080120"/>
          </a:xfrm>
        </p:grpSpPr>
        <p:grpSp>
          <p:nvGrpSpPr>
            <p:cNvPr id="14355" name="그룹 47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14357" name="그림 49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8" name="그림 50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" name="모서리가 둥근 직사각형 4"/>
            <p:cNvSpPr/>
            <p:nvPr/>
          </p:nvSpPr>
          <p:spPr>
            <a:xfrm>
              <a:off x="3257052" y="1571807"/>
              <a:ext cx="3690737" cy="802375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algn="ctr" fontAlgn="auto">
                <a:lnSpc>
                  <a:spcPct val="70000"/>
                </a:lnSpc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2000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4347" name="TextBox 35"/>
          <p:cNvSpPr txBox="1">
            <a:spLocks noChangeArrowheads="1"/>
          </p:cNvSpPr>
          <p:nvPr/>
        </p:nvSpPr>
        <p:spPr bwMode="auto">
          <a:xfrm>
            <a:off x="3199606" y="1840763"/>
            <a:ext cx="4630737" cy="9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중소벤처기업부 </a:t>
            </a:r>
            <a:endParaRPr kumimoji="0" lang="en-US" altLang="ko-KR" sz="2400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지방중소벤처기업청장</a:t>
            </a:r>
            <a:r>
              <a:rPr kumimoji="0" lang="en-US" altLang="ko-KR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(12</a:t>
            </a:r>
            <a:r>
              <a:rPr kumimoji="0" lang="ko-KR" altLang="en-US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개 지역</a:t>
            </a:r>
            <a:r>
              <a:rPr kumimoji="0" lang="en-US" altLang="ko-KR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</a:p>
        </p:txBody>
      </p:sp>
      <p:sp>
        <p:nvSpPr>
          <p:cNvPr id="14348" name="TextBox 37"/>
          <p:cNvSpPr txBox="1">
            <a:spLocks noChangeArrowheads="1"/>
          </p:cNvSpPr>
          <p:nvPr/>
        </p:nvSpPr>
        <p:spPr bwMode="auto">
          <a:xfrm>
            <a:off x="2758476" y="3705673"/>
            <a:ext cx="5535613" cy="6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창업 및 교육 전문가로 구성</a:t>
            </a:r>
            <a:endParaRPr kumimoji="0" lang="en-US" altLang="ko-KR" sz="2400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</a:pPr>
            <a:r>
              <a:rPr kumimoji="0" lang="en-US" altLang="ko-KR" sz="2000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kumimoji="0" lang="ko-KR" altLang="en-US" sz="2000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사관학교 주요 사항 심의</a:t>
            </a:r>
            <a:r>
              <a:rPr kumimoji="0" lang="en-US" altLang="ko-KR" sz="2000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•</a:t>
            </a:r>
            <a:r>
              <a:rPr kumimoji="0" lang="ko-KR" altLang="en-US" sz="2000" dirty="0">
                <a:solidFill>
                  <a:srgbClr val="7030A0"/>
                </a:solidFill>
                <a:latin typeface="Arial" charset="0"/>
                <a:ea typeface="나눔고딕 ExtraBold" pitchFamily="50" charset="-127"/>
              </a:rPr>
              <a:t>의결</a:t>
            </a:r>
            <a:endParaRPr kumimoji="0" lang="en-US" altLang="ko-KR" sz="2000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349" name="TextBox 39"/>
          <p:cNvSpPr txBox="1">
            <a:spLocks noChangeArrowheads="1"/>
          </p:cNvSpPr>
          <p:nvPr/>
        </p:nvSpPr>
        <p:spPr bwMode="auto">
          <a:xfrm>
            <a:off x="2681887" y="5114793"/>
            <a:ext cx="5616575" cy="10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</a:pPr>
            <a:r>
              <a:rPr kumimoji="0" lang="ko-KR" altLang="en-US" sz="2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소상공인시장진흥공단 </a:t>
            </a:r>
            <a:r>
              <a:rPr kumimoji="0" lang="en-US" altLang="ko-KR" sz="20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(6</a:t>
            </a:r>
            <a:r>
              <a:rPr kumimoji="0" lang="ko-KR" altLang="en-US" sz="20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개 지역본부</a:t>
            </a:r>
            <a:r>
              <a:rPr kumimoji="0" lang="en-US" altLang="ko-KR" sz="20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</a:p>
          <a:p>
            <a:pPr algn="ctr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</a:pPr>
            <a:r>
              <a:rPr kumimoji="0" lang="en-US" altLang="ko-KR" sz="2000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kumimoji="0" lang="ko-KR" altLang="en-US" sz="2000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신사업창업사관학교 운영 총괄 관리</a:t>
            </a:r>
            <a:endParaRPr kumimoji="0" lang="en-US" altLang="ko-KR" sz="2000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</a:pPr>
            <a:endParaRPr kumimoji="0" lang="en-US" altLang="ko-KR" sz="2400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1"/>
          <p:cNvGrpSpPr>
            <a:grpSpLocks/>
          </p:cNvGrpSpPr>
          <p:nvPr/>
        </p:nvGrpSpPr>
        <p:grpSpPr bwMode="auto">
          <a:xfrm>
            <a:off x="1328738" y="2239963"/>
            <a:ext cx="7134326" cy="677862"/>
            <a:chOff x="-1204" y="2060848"/>
            <a:chExt cx="5677324" cy="539015"/>
          </a:xfrm>
        </p:grpSpPr>
        <p:grpSp>
          <p:nvGrpSpPr>
            <p:cNvPr id="13317" name="그룹 12"/>
            <p:cNvGrpSpPr>
              <a:grpSpLocks/>
            </p:cNvGrpSpPr>
            <p:nvPr/>
          </p:nvGrpSpPr>
          <p:grpSpPr bwMode="auto">
            <a:xfrm>
              <a:off x="-1204" y="2060848"/>
              <a:ext cx="5677324" cy="539015"/>
              <a:chOff x="-1204" y="1944303"/>
              <a:chExt cx="5677324" cy="539015"/>
            </a:xfrm>
          </p:grpSpPr>
          <p:cxnSp>
            <p:nvCxnSpPr>
              <p:cNvPr id="15" name="직선 연결선 14"/>
              <p:cNvCxnSpPr/>
              <p:nvPr/>
            </p:nvCxnSpPr>
            <p:spPr>
              <a:xfrm flipV="1">
                <a:off x="59" y="2468170"/>
                <a:ext cx="5675981" cy="252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자유형 16"/>
              <p:cNvSpPr/>
              <p:nvPr/>
            </p:nvSpPr>
            <p:spPr>
              <a:xfrm>
                <a:off x="-1204" y="1944303"/>
                <a:ext cx="996739" cy="539015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40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55712" y="2111648"/>
              <a:ext cx="3644733" cy="464995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kumimoji="0" lang="en-US" altLang="ko-KR" sz="320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</a:t>
              </a:r>
              <a:r>
                <a:rPr kumimoji="0" lang="ko-KR" altLang="en-US" sz="32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사관학교 운영절차</a:t>
              </a:r>
            </a:p>
          </p:txBody>
        </p:sp>
      </p:grpSp>
      <p:pic>
        <p:nvPicPr>
          <p:cNvPr id="13316" name="그림 17"/>
          <p:cNvPicPr>
            <a:picLocks noChangeAspect="1"/>
          </p:cNvPicPr>
          <p:nvPr/>
        </p:nvPicPr>
        <p:blipFill>
          <a:blip r:embed="rId4" cstate="print"/>
          <a:srcRect l="69070" t="91783"/>
          <a:stretch>
            <a:fillRect/>
          </a:stretch>
        </p:blipFill>
        <p:spPr bwMode="auto">
          <a:xfrm>
            <a:off x="7334250" y="6478588"/>
            <a:ext cx="1903413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832326" y="772124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사관학교 운영절차</a:t>
            </a:r>
            <a:endParaRPr kumimoji="0" lang="en-US" altLang="ko-KR" sz="2800" spc="-300" dirty="0">
              <a:ln w="9525" cmpd="sng">
                <a:noFill/>
                <a:prstDash val="solid"/>
              </a:ln>
              <a:solidFill>
                <a:srgbClr val="003399"/>
              </a:solidFill>
              <a:latin typeface="나눔고딕 ExtraBold" pitchFamily="50" charset="-127"/>
              <a:ea typeface="나눔고딕 ExtraBold" pitchFamily="50" charset="-127"/>
              <a:cs typeface="Times New Roman" pitchFamily="18" charset="0"/>
            </a:endParaRPr>
          </a:p>
        </p:txBody>
      </p:sp>
      <p:pic>
        <p:nvPicPr>
          <p:cNvPr id="15363" name="그림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875" y="1550786"/>
            <a:ext cx="8496300" cy="60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TextBox 77"/>
          <p:cNvSpPr txBox="1"/>
          <p:nvPr/>
        </p:nvSpPr>
        <p:spPr bwMode="auto">
          <a:xfrm>
            <a:off x="1029985" y="1589082"/>
            <a:ext cx="777910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단 계</a:t>
            </a:r>
          </a:p>
        </p:txBody>
      </p:sp>
      <p:sp>
        <p:nvSpPr>
          <p:cNvPr id="79" name="TextBox 78"/>
          <p:cNvSpPr txBox="1"/>
          <p:nvPr/>
        </p:nvSpPr>
        <p:spPr bwMode="auto">
          <a:xfrm>
            <a:off x="2833916" y="1577075"/>
            <a:ext cx="5098779" cy="338547"/>
          </a:xfrm>
          <a:prstGeom prst="rect">
            <a:avLst/>
          </a:prstGeom>
          <a:noFill/>
        </p:spPr>
        <p:txBody>
          <a:bodyPr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>
              <a:buClr>
                <a:schemeClr val="tx1">
                  <a:lumMod val="75000"/>
                  <a:lumOff val="25000"/>
                </a:schemeClr>
              </a:buClr>
              <a:buSzPct val="80000"/>
              <a:defRPr spc="-150">
                <a:solidFill>
                  <a:srgbClr val="132D4D"/>
                </a:solidFill>
                <a:latin typeface="Rix정고딕 B" panose="02020603020101020101" pitchFamily="18" charset="-127"/>
                <a:ea typeface="Rix정고딕 B" panose="02020603020101020101" pitchFamily="18" charset="-127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내      용</a:t>
            </a:r>
          </a:p>
        </p:txBody>
      </p:sp>
      <p:cxnSp>
        <p:nvCxnSpPr>
          <p:cNvPr id="81" name="직선 연결선 80"/>
          <p:cNvCxnSpPr/>
          <p:nvPr/>
        </p:nvCxnSpPr>
        <p:spPr bwMode="auto">
          <a:xfrm>
            <a:off x="2488302" y="1592068"/>
            <a:ext cx="0" cy="360363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67" name="그룹 2"/>
          <p:cNvGrpSpPr>
            <a:grpSpLocks/>
          </p:cNvGrpSpPr>
          <p:nvPr/>
        </p:nvGrpSpPr>
        <p:grpSpPr bwMode="auto">
          <a:xfrm>
            <a:off x="441236" y="2184036"/>
            <a:ext cx="8151812" cy="634093"/>
            <a:chOff x="420796" y="2201586"/>
            <a:chExt cx="8150965" cy="649287"/>
          </a:xfrm>
        </p:grpSpPr>
        <p:sp>
          <p:nvSpPr>
            <p:cNvPr id="37" name="직사각형 36"/>
            <p:cNvSpPr/>
            <p:nvPr/>
          </p:nvSpPr>
          <p:spPr bwMode="auto">
            <a:xfrm>
              <a:off x="420796" y="2201586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433495" y="2201586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 bwMode="auto">
            <a:xfrm>
              <a:off x="542611" y="2419185"/>
              <a:ext cx="1941244" cy="214464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①  교육생  선발</a:t>
              </a:r>
            </a:p>
          </p:txBody>
        </p:sp>
        <p:sp>
          <p:nvSpPr>
            <p:cNvPr id="88" name="TextBox 87"/>
            <p:cNvSpPr txBox="1"/>
            <p:nvPr/>
          </p:nvSpPr>
          <p:spPr bwMode="auto">
            <a:xfrm>
              <a:off x="2612354" y="2356427"/>
              <a:ext cx="5596625" cy="346666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서면심사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심층면접 등을 통해 선발</a:t>
              </a:r>
            </a:p>
          </p:txBody>
        </p:sp>
      </p:grpSp>
      <p:grpSp>
        <p:nvGrpSpPr>
          <p:cNvPr id="15368" name="그룹 42"/>
          <p:cNvGrpSpPr>
            <a:grpSpLocks/>
          </p:cNvGrpSpPr>
          <p:nvPr/>
        </p:nvGrpSpPr>
        <p:grpSpPr bwMode="auto">
          <a:xfrm>
            <a:off x="452348" y="2911628"/>
            <a:ext cx="8151813" cy="634482"/>
            <a:chOff x="420796" y="2053836"/>
            <a:chExt cx="8150965" cy="649287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420796" y="2053836"/>
              <a:ext cx="8150965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433495" y="2053836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 bwMode="auto">
            <a:xfrm>
              <a:off x="512467" y="2205440"/>
              <a:ext cx="1941244" cy="346454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②  창업교육과정</a:t>
              </a:r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2601243" y="2075744"/>
              <a:ext cx="5805961" cy="598420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창업이론교육 약 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주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, 150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시간 내외 </a:t>
              </a:r>
              <a:r>
                <a:rPr kumimoji="0" lang="en-US" altLang="ko-KR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kumimoji="0" lang="ko-KR" altLang="en-US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온라인 </a:t>
              </a:r>
              <a:r>
                <a:rPr kumimoji="0" lang="en-US" altLang="ko-KR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80hr + </a:t>
              </a:r>
              <a:r>
                <a:rPr kumimoji="0" lang="ko-KR" altLang="en-US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오프라인 </a:t>
              </a:r>
              <a:r>
                <a:rPr kumimoji="0" lang="en-US" altLang="ko-KR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70hr)</a:t>
              </a:r>
              <a:endParaRPr kumimoji="0" lang="ko-KR" altLang="en-US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5369" name="그룹 47"/>
          <p:cNvGrpSpPr>
            <a:grpSpLocks/>
          </p:cNvGrpSpPr>
          <p:nvPr/>
        </p:nvGrpSpPr>
        <p:grpSpPr bwMode="auto">
          <a:xfrm>
            <a:off x="441236" y="3608599"/>
            <a:ext cx="8150225" cy="688478"/>
            <a:chOff x="420796" y="1906088"/>
            <a:chExt cx="8150965" cy="751323"/>
          </a:xfrm>
        </p:grpSpPr>
        <p:sp>
          <p:nvSpPr>
            <p:cNvPr id="49" name="직사각형 48"/>
            <p:cNvSpPr/>
            <p:nvPr/>
          </p:nvSpPr>
          <p:spPr bwMode="auto">
            <a:xfrm>
              <a:off x="420796" y="2008123"/>
              <a:ext cx="8150965" cy="6492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 bwMode="auto">
            <a:xfrm>
              <a:off x="433497" y="1906088"/>
              <a:ext cx="2049649" cy="75132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 bwMode="auto">
            <a:xfrm>
              <a:off x="512467" y="2069534"/>
              <a:ext cx="1941244" cy="322771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③  점포경영체험과정</a:t>
              </a:r>
            </a:p>
          </p:txBody>
        </p:sp>
        <p:sp>
          <p:nvSpPr>
            <p:cNvPr id="52" name="TextBox 51"/>
            <p:cNvSpPr txBox="1"/>
            <p:nvPr/>
          </p:nvSpPr>
          <p:spPr bwMode="auto">
            <a:xfrm>
              <a:off x="2612781" y="1910294"/>
              <a:ext cx="5930868" cy="745633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실제 </a:t>
              </a:r>
              <a:r>
                <a:rPr kumimoji="0" lang="ko-KR" altLang="en-US" b="1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점포경영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 체험을 통해 사업모델을 검증하고 성공가능성 제고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</a:p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온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오프라인 점포 병행 운영</a:t>
              </a:r>
              <a:r>
                <a:rPr kumimoji="0" lang="en-US" altLang="ko-KR" sz="14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(12</a:t>
              </a:r>
              <a:r>
                <a:rPr kumimoji="0" lang="ko-KR" altLang="en-US" sz="14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주 이내</a:t>
              </a:r>
              <a:r>
                <a:rPr kumimoji="0" lang="en-US" altLang="ko-KR" sz="14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kumimoji="0" lang="en-US" altLang="ko-KR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5370" name="그룹 52"/>
          <p:cNvGrpSpPr>
            <a:grpSpLocks/>
          </p:cNvGrpSpPr>
          <p:nvPr/>
        </p:nvGrpSpPr>
        <p:grpSpPr bwMode="auto">
          <a:xfrm>
            <a:off x="469811" y="4425266"/>
            <a:ext cx="8142287" cy="723539"/>
            <a:chOff x="420796" y="1780635"/>
            <a:chExt cx="8141441" cy="649287"/>
          </a:xfrm>
        </p:grpSpPr>
        <p:sp>
          <p:nvSpPr>
            <p:cNvPr id="54" name="직사각형 53"/>
            <p:cNvSpPr/>
            <p:nvPr/>
          </p:nvSpPr>
          <p:spPr bwMode="auto">
            <a:xfrm>
              <a:off x="420796" y="1780635"/>
              <a:ext cx="8141441" cy="6492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 bwMode="auto">
            <a:xfrm>
              <a:off x="433495" y="1780635"/>
              <a:ext cx="2050837" cy="64928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 bwMode="auto">
            <a:xfrm>
              <a:off x="512467" y="1953561"/>
              <a:ext cx="1941244" cy="303810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④  창업 멘토링</a:t>
              </a:r>
            </a:p>
          </p:txBody>
        </p:sp>
        <p:sp>
          <p:nvSpPr>
            <p:cNvPr id="58" name="TextBox 57"/>
            <p:cNvSpPr txBox="1"/>
            <p:nvPr/>
          </p:nvSpPr>
          <p:spPr bwMode="auto">
            <a:xfrm>
              <a:off x="2591718" y="1794802"/>
              <a:ext cx="5596625" cy="613145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분야별 멘토를 통해 점포체험기간 동안</a:t>
              </a:r>
              <a:endParaRPr kumimoji="0" lang="en-US" altLang="ko-KR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경영기법</a:t>
              </a: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,  </a:t>
              </a: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사업운영에 관한 자문 활동 지원</a:t>
              </a:r>
              <a:endParaRPr kumimoji="0" lang="en-US" altLang="ko-KR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5371" name="그룹 58"/>
          <p:cNvGrpSpPr>
            <a:grpSpLocks/>
          </p:cNvGrpSpPr>
          <p:nvPr/>
        </p:nvGrpSpPr>
        <p:grpSpPr bwMode="auto">
          <a:xfrm>
            <a:off x="452348" y="5293732"/>
            <a:ext cx="8159750" cy="1029016"/>
            <a:chOff x="420796" y="1713843"/>
            <a:chExt cx="8160491" cy="664232"/>
          </a:xfrm>
        </p:grpSpPr>
        <p:sp>
          <p:nvSpPr>
            <p:cNvPr id="61" name="직사각형 60"/>
            <p:cNvSpPr/>
            <p:nvPr/>
          </p:nvSpPr>
          <p:spPr bwMode="auto">
            <a:xfrm>
              <a:off x="420796" y="1729148"/>
              <a:ext cx="8150965" cy="6489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433497" y="1713843"/>
              <a:ext cx="2049649" cy="64892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dirty="0">
                  <a:solidFill>
                    <a:prstClr val="white"/>
                  </a:solidFill>
                </a:rPr>
                <a:t> </a:t>
              </a: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 bwMode="auto">
            <a:xfrm>
              <a:off x="512467" y="1771734"/>
              <a:ext cx="1941244" cy="563774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⑤  사업화 지원 및</a:t>
              </a:r>
              <a:endParaRPr kumimoji="0" lang="en-US" altLang="ko-KR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     직접대출</a:t>
              </a:r>
            </a:p>
          </p:txBody>
        </p:sp>
        <p:sp>
          <p:nvSpPr>
            <p:cNvPr id="64" name="TextBox 63"/>
            <p:cNvSpPr txBox="1"/>
            <p:nvPr/>
          </p:nvSpPr>
          <p:spPr bwMode="auto">
            <a:xfrm>
              <a:off x="2663120" y="1724307"/>
              <a:ext cx="5918167" cy="631771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1pPr 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defRPr sz="1600" spc="-150">
                  <a:latin typeface="Rix정고딕 B" panose="02020603020101020101" pitchFamily="18" charset="-127"/>
                  <a:ea typeface="Rix정고딕 B" panose="02020603020101020101" pitchFamily="18" charset="-127"/>
                </a:defRPr>
              </a:lvl1pPr>
            </a:lstStyle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- </a:t>
              </a:r>
              <a:r>
                <a:rPr kumimoji="0" lang="ko-KR" altLang="en-US" b="1" u="sng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사업화지원</a:t>
              </a:r>
              <a:r>
                <a:rPr kumimoji="0" lang="ko-KR" altLang="en-US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kumimoji="0" lang="ko-KR" altLang="en-US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보조금</a:t>
              </a: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) : </a:t>
              </a:r>
              <a:r>
                <a:rPr kumimoji="0" lang="ko-KR" altLang="en-US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대상자 선정 시 최대 </a:t>
              </a: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kumimoji="0" lang="ko-KR" altLang="en-US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천 만원 지원 </a:t>
              </a: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kumimoji="0" lang="en-US" altLang="ko-KR" b="1" u="sng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*</a:t>
              </a:r>
              <a:r>
                <a:rPr kumimoji="0" lang="ko-KR" altLang="en-US" b="1" u="sng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금액 차등지원</a:t>
              </a: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</a:p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- </a:t>
              </a:r>
              <a:r>
                <a:rPr kumimoji="0" lang="ko-KR" altLang="en-US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정책자금</a:t>
              </a: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kumimoji="0" lang="ko-KR" altLang="en-US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융자</a:t>
              </a: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) : </a:t>
              </a:r>
              <a:r>
                <a:rPr kumimoji="0" lang="ko-KR" altLang="en-US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최대 </a:t>
              </a: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kumimoji="0" lang="ko-KR" altLang="en-US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억원 이내 창업자금 </a:t>
              </a:r>
              <a:r>
                <a:rPr kumimoji="0" lang="ko-KR" altLang="en-US" b="1" u="sng" dirty="0" err="1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직접대출</a:t>
              </a: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kumimoji="0" lang="ko-KR" altLang="en-US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개인별 상이</a:t>
              </a:r>
              <a:r>
                <a:rPr kumimoji="0" lang="en-US" altLang="ko-KR" b="1" u="sng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</a:p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   </a:t>
              </a:r>
              <a:r>
                <a:rPr kumimoji="0" lang="en-US" altLang="ko-KR" sz="12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kumimoji="0" lang="ko-KR" altLang="en-US" sz="1200" b="1" dirty="0">
                  <a:solidFill>
                    <a:srgbClr val="7030A0"/>
                  </a:solidFill>
                  <a:latin typeface="나눔고딕" pitchFamily="50" charset="-127"/>
                  <a:ea typeface="나눔고딕" pitchFamily="50" charset="-127"/>
                </a:rPr>
                <a:t>추후 교육 과정 중 별도  안내</a:t>
              </a:r>
              <a:endParaRPr kumimoji="0" lang="en-US" altLang="ko-KR" sz="1400" b="1" u="sng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104" y="4638675"/>
            <a:ext cx="7158038" cy="210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2147888" y="1441450"/>
            <a:ext cx="6734175" cy="1079500"/>
            <a:chOff x="2555776" y="1441351"/>
            <a:chExt cx="5112569" cy="1080120"/>
          </a:xfrm>
        </p:grpSpPr>
        <p:grpSp>
          <p:nvGrpSpPr>
            <p:cNvPr id="12325" name="그룹 3"/>
            <p:cNvGrpSpPr>
              <a:grpSpLocks/>
            </p:cNvGrpSpPr>
            <p:nvPr/>
          </p:nvGrpSpPr>
          <p:grpSpPr bwMode="auto">
            <a:xfrm>
              <a:off x="2555776" y="1441351"/>
              <a:ext cx="5112569" cy="1080120"/>
              <a:chOff x="2267743" y="1406966"/>
              <a:chExt cx="5805193" cy="1167368"/>
            </a:xfrm>
          </p:grpSpPr>
          <p:pic>
            <p:nvPicPr>
              <p:cNvPr id="12327" name="그림 39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3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328" name="그림 41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8" name="모서리가 둥근 직사각형 4"/>
            <p:cNvSpPr/>
            <p:nvPr/>
          </p:nvSpPr>
          <p:spPr>
            <a:xfrm>
              <a:off x="3257218" y="1571601"/>
              <a:ext cx="3691607" cy="802148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algn="ctr"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4" name="그룹 2"/>
          <p:cNvGrpSpPr>
            <a:grpSpLocks/>
          </p:cNvGrpSpPr>
          <p:nvPr/>
        </p:nvGrpSpPr>
        <p:grpSpPr bwMode="auto">
          <a:xfrm>
            <a:off x="90138" y="1099124"/>
            <a:ext cx="2139362" cy="5133975"/>
            <a:chOff x="63499" y="1240325"/>
            <a:chExt cx="1374166" cy="5133703"/>
          </a:xfrm>
        </p:grpSpPr>
        <p:pic>
          <p:nvPicPr>
            <p:cNvPr id="12313" name="그림 51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63499" y="1240325"/>
              <a:ext cx="380583" cy="5133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14" name="그림 168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1326" y="1658140"/>
              <a:ext cx="1229289" cy="74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1" name="TextBox 170"/>
            <p:cNvSpPr txBox="1"/>
            <p:nvPr/>
          </p:nvSpPr>
          <p:spPr>
            <a:xfrm>
              <a:off x="469881" y="1984753"/>
              <a:ext cx="616794" cy="213131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algn="ctr">
                <a:spcBef>
                  <a:spcPts val="600"/>
                </a:spcBef>
                <a:spcAft>
                  <a:spcPts val="300"/>
                </a:spcAft>
                <a:defRPr sz="2000">
                  <a:solidFill>
                    <a:srgbClr val="002060"/>
                  </a:solidFill>
                  <a:effectLst/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</a:lstStyle>
            <a:p>
              <a:pPr fontAlgn="auto">
                <a:defRPr/>
              </a:pPr>
              <a:r>
                <a:rPr kumimoji="0" lang="ko-KR" altLang="en-US" sz="1800" spc="-15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itchFamily="50" charset="-127"/>
                  <a:ea typeface="나눔고딕 ExtraBold" pitchFamily="50" charset="-127"/>
                </a:rPr>
                <a:t>창업교육</a:t>
              </a:r>
            </a:p>
          </p:txBody>
        </p:sp>
        <p:grpSp>
          <p:nvGrpSpPr>
            <p:cNvPr id="12317" name="그룹 5"/>
            <p:cNvGrpSpPr>
              <a:grpSpLocks/>
            </p:cNvGrpSpPr>
            <p:nvPr/>
          </p:nvGrpSpPr>
          <p:grpSpPr bwMode="auto">
            <a:xfrm>
              <a:off x="207108" y="4639836"/>
              <a:ext cx="1230557" cy="749299"/>
              <a:chOff x="207108" y="4995337"/>
              <a:chExt cx="1230557" cy="749299"/>
            </a:xfrm>
          </p:grpSpPr>
          <p:pic>
            <p:nvPicPr>
              <p:cNvPr id="12321" name="그림 182"/>
              <p:cNvPicPr preferRelativeResize="0">
                <a:picLocks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07108" y="4995337"/>
                <a:ext cx="1230557" cy="749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" name="TextBox 197"/>
              <p:cNvSpPr txBox="1"/>
              <p:nvPr/>
            </p:nvSpPr>
            <p:spPr>
              <a:xfrm>
                <a:off x="463620" y="5318233"/>
                <a:ext cx="616794" cy="213131"/>
              </a:xfrm>
              <a:prstGeom prst="rect">
                <a:avLst/>
              </a:prstGeom>
              <a:noFill/>
              <a:ln w="25400" algn="ctr">
                <a:noFill/>
                <a:round/>
                <a:headEnd/>
                <a:tailEnd/>
              </a:ln>
            </p:spPr>
            <p:txBody>
              <a:bodyPr wrap="none" lIns="37987" tIns="37987" rIns="37987" bIns="37987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>
                <a:defPPr>
                  <a:defRPr lang="ko-KR"/>
                </a:defPPr>
                <a:lvl1pPr algn="ctr">
                  <a:spcBef>
                    <a:spcPts val="600"/>
                  </a:spcBef>
                  <a:spcAft>
                    <a:spcPts val="300"/>
                  </a:spcAft>
                  <a:defRPr sz="2000">
                    <a:solidFill>
                      <a:srgbClr val="002060"/>
                    </a:solidFill>
                    <a:effectLst/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</a:lstStyle>
              <a:p>
                <a:pPr fontAlgn="auto">
                  <a:defRPr/>
                </a:pPr>
                <a:r>
                  <a:rPr kumimoji="0" lang="ko-KR" altLang="en-US" sz="1800" spc="-15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itchFamily="50" charset="-127"/>
                    <a:ea typeface="나눔고딕 ExtraBold" pitchFamily="50" charset="-127"/>
                  </a:rPr>
                  <a:t>유의사항</a:t>
                </a:r>
              </a:p>
            </p:txBody>
          </p:sp>
        </p:grpSp>
        <p:grpSp>
          <p:nvGrpSpPr>
            <p:cNvPr id="12318" name="그룹 52"/>
            <p:cNvGrpSpPr>
              <a:grpSpLocks/>
            </p:cNvGrpSpPr>
            <p:nvPr/>
          </p:nvGrpSpPr>
          <p:grpSpPr bwMode="auto">
            <a:xfrm>
              <a:off x="191326" y="2904649"/>
              <a:ext cx="1230557" cy="749300"/>
              <a:chOff x="191326" y="4479350"/>
              <a:chExt cx="1230557" cy="749300"/>
            </a:xfrm>
          </p:grpSpPr>
          <p:pic>
            <p:nvPicPr>
              <p:cNvPr id="12319" name="그림 60"/>
              <p:cNvPicPr preferRelativeResize="0">
                <a:picLocks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91326" y="4479350"/>
                <a:ext cx="1230557" cy="74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469881" y="4812927"/>
                <a:ext cx="616794" cy="213131"/>
              </a:xfrm>
              <a:prstGeom prst="rect">
                <a:avLst/>
              </a:prstGeom>
              <a:noFill/>
              <a:ln w="25400" algn="ctr">
                <a:noFill/>
                <a:round/>
                <a:headEnd/>
                <a:tailEnd/>
              </a:ln>
            </p:spPr>
            <p:txBody>
              <a:bodyPr wrap="none" lIns="37987" tIns="37987" rIns="37987" bIns="37987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>
                <a:defPPr>
                  <a:defRPr lang="ko-KR"/>
                </a:defPPr>
                <a:lvl1pPr algn="ctr">
                  <a:spcBef>
                    <a:spcPts val="600"/>
                  </a:spcBef>
                  <a:spcAft>
                    <a:spcPts val="300"/>
                  </a:spcAft>
                  <a:defRPr sz="2000">
                    <a:solidFill>
                      <a:srgbClr val="002060"/>
                    </a:solidFill>
                    <a:effectLst/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</a:lstStyle>
              <a:p>
                <a:pPr fontAlgn="auto">
                  <a:defRPr/>
                </a:pPr>
                <a:r>
                  <a:rPr kumimoji="0" lang="ko-KR" altLang="en-US" sz="1800" spc="-15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itchFamily="50" charset="-127"/>
                    <a:ea typeface="나눔고딕 ExtraBold" pitchFamily="50" charset="-127"/>
                  </a:rPr>
                  <a:t>점포체험</a:t>
                </a: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832326" y="741128"/>
            <a:ext cx="8311673" cy="52322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en-US" altLang="ko-KR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다음_SemiBold" pitchFamily="2" charset="-127"/>
                <a:ea typeface="다음_SemiBold" pitchFamily="2" charset="-127"/>
                <a:cs typeface="Times New Roman" pitchFamily="18" charset="0"/>
              </a:rPr>
              <a:t>  </a:t>
            </a:r>
            <a:r>
              <a:rPr kumimoji="0" lang="ko-KR" altLang="en-US" sz="2800" spc="-300" dirty="0">
                <a:ln w="9525" cmpd="sng">
                  <a:noFill/>
                  <a:prstDash val="solid"/>
                </a:ln>
                <a:solidFill>
                  <a:srgbClr val="003399"/>
                </a:solidFill>
                <a:latin typeface="나눔고딕 ExtraBold" pitchFamily="50" charset="-127"/>
                <a:ea typeface="나눔고딕 ExtraBold" pitchFamily="50" charset="-127"/>
                <a:cs typeface="Times New Roman" pitchFamily="18" charset="0"/>
              </a:rPr>
              <a:t>사관학교 일정개요</a:t>
            </a:r>
          </a:p>
        </p:txBody>
      </p:sp>
      <p:grpSp>
        <p:nvGrpSpPr>
          <p:cNvPr id="10" name="그룹 46"/>
          <p:cNvGrpSpPr>
            <a:grpSpLocks/>
          </p:cNvGrpSpPr>
          <p:nvPr/>
        </p:nvGrpSpPr>
        <p:grpSpPr bwMode="auto">
          <a:xfrm>
            <a:off x="2147888" y="2643452"/>
            <a:ext cx="6735762" cy="1196975"/>
            <a:chOff x="2555776" y="1441351"/>
            <a:chExt cx="5112568" cy="1080120"/>
          </a:xfrm>
        </p:grpSpPr>
        <p:grpSp>
          <p:nvGrpSpPr>
            <p:cNvPr id="12305" name="그룹 47"/>
            <p:cNvGrpSpPr>
              <a:grpSpLocks/>
            </p:cNvGrpSpPr>
            <p:nvPr/>
          </p:nvGrpSpPr>
          <p:grpSpPr bwMode="auto">
            <a:xfrm>
              <a:off x="2555776" y="1441351"/>
              <a:ext cx="5112568" cy="1080120"/>
              <a:chOff x="2267744" y="1406966"/>
              <a:chExt cx="5805192" cy="1167368"/>
            </a:xfrm>
          </p:grpSpPr>
          <p:pic>
            <p:nvPicPr>
              <p:cNvPr id="12307" name="그림 49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308" name="그림 50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40" y="1406966"/>
                <a:ext cx="2902596" cy="1167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" name="모서리가 둥근 직사각형 4"/>
            <p:cNvSpPr/>
            <p:nvPr/>
          </p:nvSpPr>
          <p:spPr>
            <a:xfrm>
              <a:off x="3257052" y="1571711"/>
              <a:ext cx="3690737" cy="802211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algn="ctr" fontAlgn="auto">
                <a:lnSpc>
                  <a:spcPct val="70000"/>
                </a:lnSpc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sz="16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2" name="그룹 53"/>
          <p:cNvGrpSpPr>
            <a:grpSpLocks/>
          </p:cNvGrpSpPr>
          <p:nvPr/>
        </p:nvGrpSpPr>
        <p:grpSpPr bwMode="auto">
          <a:xfrm>
            <a:off x="2133600" y="3863363"/>
            <a:ext cx="6735762" cy="2538857"/>
            <a:chOff x="2555776" y="1303983"/>
            <a:chExt cx="5112567" cy="1217488"/>
          </a:xfrm>
        </p:grpSpPr>
        <p:grpSp>
          <p:nvGrpSpPr>
            <p:cNvPr id="12301" name="그룹 54"/>
            <p:cNvGrpSpPr>
              <a:grpSpLocks/>
            </p:cNvGrpSpPr>
            <p:nvPr/>
          </p:nvGrpSpPr>
          <p:grpSpPr bwMode="auto">
            <a:xfrm>
              <a:off x="2555776" y="1303983"/>
              <a:ext cx="5112567" cy="1217488"/>
              <a:chOff x="2267744" y="1258502"/>
              <a:chExt cx="5805191" cy="1315832"/>
            </a:xfrm>
          </p:grpSpPr>
          <p:pic>
            <p:nvPicPr>
              <p:cNvPr id="12303" name="그림 56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>
                <a:off x="2267744" y="1258502"/>
                <a:ext cx="2902596" cy="1315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304" name="그림 58"/>
              <p:cNvPicPr>
                <a:picLocks noChangeAspect="1"/>
              </p:cNvPicPr>
              <p:nvPr/>
            </p:nvPicPr>
            <p:blipFill>
              <a:blip r:embed="rId4" cstate="print"/>
              <a:srcRect r="71944"/>
              <a:stretch>
                <a:fillRect/>
              </a:stretch>
            </p:blipFill>
            <p:spPr bwMode="auto">
              <a:xfrm flipH="1">
                <a:off x="5170339" y="1258502"/>
                <a:ext cx="2902596" cy="1315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6" name="모서리가 둥근 직사각형 4"/>
            <p:cNvSpPr/>
            <p:nvPr/>
          </p:nvSpPr>
          <p:spPr>
            <a:xfrm>
              <a:off x="3257052" y="1500813"/>
              <a:ext cx="3690736" cy="803193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  <a:effectLst/>
          </p:spPr>
          <p:txBody>
            <a:bodyPr wrap="none" lIns="37987" tIns="37987" rIns="37987" bIns="37987" anchor="ctr">
              <a:scene3d>
                <a:camera prst="orthographicFront"/>
                <a:lightRig rig="threePt" dir="t"/>
              </a:scene3d>
              <a:sp3d contourW="38100">
                <a:contourClr>
                  <a:schemeClr val="bg1"/>
                </a:contourClr>
              </a:sp3d>
            </a:bodyPr>
            <a:lstStyle/>
            <a:p>
              <a:pPr algn="ctr" fontAlgn="auto">
                <a:spcBef>
                  <a:spcPts val="600"/>
                </a:spcBef>
                <a:spcAft>
                  <a:spcPts val="300"/>
                </a:spcAft>
                <a:defRPr/>
              </a:pPr>
              <a:endPara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2298" name="TextBox 37"/>
          <p:cNvSpPr txBox="1">
            <a:spLocks noChangeArrowheads="1"/>
          </p:cNvSpPr>
          <p:nvPr/>
        </p:nvSpPr>
        <p:spPr bwMode="auto">
          <a:xfrm>
            <a:off x="2743200" y="1789113"/>
            <a:ext cx="55165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`21. 03. 29(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월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) ~ 04. 23(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금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), 4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주</a:t>
            </a:r>
            <a:endParaRPr kumimoji="0" lang="en-US" altLang="ko-KR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299" name="TextBox 38"/>
          <p:cNvSpPr txBox="1">
            <a:spLocks noChangeArrowheads="1"/>
          </p:cNvSpPr>
          <p:nvPr/>
        </p:nvSpPr>
        <p:spPr bwMode="auto">
          <a:xfrm>
            <a:off x="2994025" y="3105013"/>
            <a:ext cx="5265738" cy="293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ts val="600"/>
              </a:spcBef>
              <a:spcAft>
                <a:spcPts val="300"/>
              </a:spcAft>
            </a:pP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`21.04.26(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월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) ~ 12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주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이내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예정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</a:p>
        </p:txBody>
      </p:sp>
      <p:sp>
        <p:nvSpPr>
          <p:cNvPr id="12300" name="TextBox 39"/>
          <p:cNvSpPr txBox="1">
            <a:spLocks noChangeArrowheads="1"/>
          </p:cNvSpPr>
          <p:nvPr/>
        </p:nvSpPr>
        <p:spPr bwMode="auto">
          <a:xfrm>
            <a:off x="2743200" y="4337987"/>
            <a:ext cx="5650302" cy="154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300"/>
              </a:spcAft>
              <a:buFontTx/>
              <a:buChar char="-"/>
            </a:pP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[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신사업창업사관학교 운영지침</a:t>
            </a: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] 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숙지 </a:t>
            </a:r>
            <a:endParaRPr kumimoji="0" lang="en-US" altLang="ko-KR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Tx/>
              <a:buChar char="-"/>
            </a:pP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7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일 이상 결석</a:t>
            </a:r>
            <a:r>
              <a:rPr kumimoji="0" lang="en-US" altLang="ko-KR" sz="1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kumimoji="0" lang="ko-KR" altLang="en-US" sz="1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지각 등 </a:t>
            </a:r>
            <a:r>
              <a:rPr kumimoji="0" lang="en-US" altLang="ko-KR" sz="1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r>
              <a:rPr kumimoji="0" lang="ko-KR" altLang="en-US" sz="1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회 시 </a:t>
            </a:r>
            <a:r>
              <a:rPr kumimoji="0" lang="en-US" altLang="ko-KR" sz="1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  <a:r>
              <a:rPr kumimoji="0" lang="ko-KR" altLang="en-US" sz="1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일 결석</a:t>
            </a:r>
            <a:r>
              <a:rPr kumimoji="0" lang="en-US" altLang="ko-KR" sz="1400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) 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등 참여 중단</a:t>
            </a:r>
            <a:endParaRPr kumimoji="0" lang="en-US" altLang="ko-KR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285750" indent="-285750">
              <a:spcBef>
                <a:spcPts val="600"/>
              </a:spcBef>
              <a:spcAft>
                <a:spcPts val="300"/>
              </a:spcAft>
              <a:buFontTx/>
              <a:buChar char="-"/>
            </a:pP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최종 종합평가 결과 수료 조건 </a:t>
            </a:r>
            <a:r>
              <a:rPr kumimoji="0" lang="ko-KR" altLang="en-US" b="1" dirty="0" err="1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미충족자는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kumimoji="0" lang="en-US" altLang="ko-KR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kumimoji="0" lang="en-US" altLang="ko-KR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    </a:t>
            </a:r>
            <a:r>
              <a:rPr kumimoji="0" lang="ko-KR" altLang="en-US" b="1" dirty="0">
                <a:solidFill>
                  <a:srgbClr val="7030A0"/>
                </a:solidFill>
                <a:latin typeface="나눔고딕 ExtraBold" pitchFamily="50" charset="-127"/>
                <a:ea typeface="나눔고딕 ExtraBold" pitchFamily="50" charset="-127"/>
              </a:rPr>
              <a:t>사업화 지원 제한</a:t>
            </a:r>
            <a:endParaRPr kumimoji="0" lang="en-US" altLang="ko-KR" b="1" dirty="0">
              <a:solidFill>
                <a:srgbClr val="7030A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06316" y="6079211"/>
            <a:ext cx="3938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kumimoji="0" lang="en-US" altLang="ko-KR" sz="1400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* </a:t>
            </a:r>
            <a:r>
              <a:rPr kumimoji="0" lang="ko-KR" altLang="en-US" sz="1400" b="1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상기 일정은 상황에 따라 사전 공지 후 변동 가능</a:t>
            </a:r>
            <a:endParaRPr kumimoji="0" lang="en-US" altLang="ko-KR" sz="1400" b="1" dirty="0">
              <a:solidFill>
                <a:srgbClr val="FF00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5136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1"/>
          <p:cNvGrpSpPr>
            <a:grpSpLocks/>
          </p:cNvGrpSpPr>
          <p:nvPr/>
        </p:nvGrpSpPr>
        <p:grpSpPr bwMode="auto">
          <a:xfrm>
            <a:off x="1649413" y="2239963"/>
            <a:ext cx="6720999" cy="677862"/>
            <a:chOff x="-1204" y="2060848"/>
            <a:chExt cx="5347972" cy="539015"/>
          </a:xfrm>
        </p:grpSpPr>
        <p:grpSp>
          <p:nvGrpSpPr>
            <p:cNvPr id="16389" name="그룹 12"/>
            <p:cNvGrpSpPr>
              <a:grpSpLocks/>
            </p:cNvGrpSpPr>
            <p:nvPr/>
          </p:nvGrpSpPr>
          <p:grpSpPr bwMode="auto">
            <a:xfrm>
              <a:off x="-1204" y="2060848"/>
              <a:ext cx="5347972" cy="539015"/>
              <a:chOff x="-1204" y="1944303"/>
              <a:chExt cx="5347972" cy="539015"/>
            </a:xfrm>
          </p:grpSpPr>
          <p:cxnSp>
            <p:nvCxnSpPr>
              <p:cNvPr id="15" name="직선 연결선 14"/>
              <p:cNvCxnSpPr/>
              <p:nvPr/>
            </p:nvCxnSpPr>
            <p:spPr>
              <a:xfrm>
                <a:off x="59" y="2470695"/>
                <a:ext cx="5347088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자유형 16"/>
              <p:cNvSpPr/>
              <p:nvPr/>
            </p:nvSpPr>
            <p:spPr>
              <a:xfrm>
                <a:off x="-1204" y="1944303"/>
                <a:ext cx="996657" cy="539015"/>
              </a:xfrm>
              <a:custGeom>
                <a:avLst/>
                <a:gdLst>
                  <a:gd name="connsiteX0" fmla="*/ 9626 w 1058779"/>
                  <a:gd name="connsiteY0" fmla="*/ 0 h 539015"/>
                  <a:gd name="connsiteX1" fmla="*/ 1058779 w 1058779"/>
                  <a:gd name="connsiteY1" fmla="*/ 0 h 539015"/>
                  <a:gd name="connsiteX2" fmla="*/ 895150 w 1058779"/>
                  <a:gd name="connsiteY2" fmla="*/ 539015 h 539015"/>
                  <a:gd name="connsiteX3" fmla="*/ 0 w 1058779"/>
                  <a:gd name="connsiteY3" fmla="*/ 539015 h 539015"/>
                  <a:gd name="connsiteX4" fmla="*/ 9626 w 1058779"/>
                  <a:gd name="connsiteY4" fmla="*/ 0 h 539015"/>
                  <a:gd name="connsiteX0" fmla="*/ 0 w 1049153"/>
                  <a:gd name="connsiteY0" fmla="*/ 0 h 539015"/>
                  <a:gd name="connsiteX1" fmla="*/ 1049153 w 1049153"/>
                  <a:gd name="connsiteY1" fmla="*/ 0 h 539015"/>
                  <a:gd name="connsiteX2" fmla="*/ 885524 w 1049153"/>
                  <a:gd name="connsiteY2" fmla="*/ 539015 h 539015"/>
                  <a:gd name="connsiteX3" fmla="*/ 2929 w 1049153"/>
                  <a:gd name="connsiteY3" fmla="*/ 539015 h 539015"/>
                  <a:gd name="connsiteX4" fmla="*/ 0 w 1049153"/>
                  <a:gd name="connsiteY4" fmla="*/ 0 h 539015"/>
                  <a:gd name="connsiteX0" fmla="*/ 2246 w 1051399"/>
                  <a:gd name="connsiteY0" fmla="*/ 0 h 539015"/>
                  <a:gd name="connsiteX1" fmla="*/ 1051399 w 1051399"/>
                  <a:gd name="connsiteY1" fmla="*/ 0 h 539015"/>
                  <a:gd name="connsiteX2" fmla="*/ 887770 w 1051399"/>
                  <a:gd name="connsiteY2" fmla="*/ 539015 h 539015"/>
                  <a:gd name="connsiteX3" fmla="*/ 153 w 1051399"/>
                  <a:gd name="connsiteY3" fmla="*/ 539015 h 539015"/>
                  <a:gd name="connsiteX4" fmla="*/ 2246 w 1051399"/>
                  <a:gd name="connsiteY4" fmla="*/ 0 h 539015"/>
                  <a:gd name="connsiteX0" fmla="*/ 0 w 1051664"/>
                  <a:gd name="connsiteY0" fmla="*/ 0 h 539015"/>
                  <a:gd name="connsiteX1" fmla="*/ 1051664 w 1051664"/>
                  <a:gd name="connsiteY1" fmla="*/ 0 h 539015"/>
                  <a:gd name="connsiteX2" fmla="*/ 888035 w 1051664"/>
                  <a:gd name="connsiteY2" fmla="*/ 539015 h 539015"/>
                  <a:gd name="connsiteX3" fmla="*/ 418 w 1051664"/>
                  <a:gd name="connsiteY3" fmla="*/ 539015 h 539015"/>
                  <a:gd name="connsiteX4" fmla="*/ 0 w 1051664"/>
                  <a:gd name="connsiteY4" fmla="*/ 0 h 53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1664" h="539015">
                    <a:moveTo>
                      <a:pt x="0" y="0"/>
                    </a:moveTo>
                    <a:lnTo>
                      <a:pt x="1051664" y="0"/>
                    </a:lnTo>
                    <a:lnTo>
                      <a:pt x="888035" y="539015"/>
                    </a:lnTo>
                    <a:lnTo>
                      <a:pt x="418" y="539015"/>
                    </a:lnTo>
                    <a:cubicBezTo>
                      <a:pt x="-558" y="359343"/>
                      <a:pt x="976" y="17967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933"/>
                  </a:gs>
                  <a:gs pos="100000">
                    <a:srgbClr val="F27900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40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55712" y="2111648"/>
              <a:ext cx="2231152" cy="464995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3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kumimoji="0" lang="en-US" altLang="ko-KR" sz="3200" dirty="0">
                  <a:solidFill>
                    <a:srgbClr val="00339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</a:t>
              </a:r>
              <a:r>
                <a:rPr kumimoji="0" lang="ko-KR" altLang="en-US" sz="3200" dirty="0">
                  <a:solidFill>
                    <a:srgbClr val="7030A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창업교육</a:t>
              </a:r>
            </a:p>
          </p:txBody>
        </p:sp>
      </p:grpSp>
      <p:pic>
        <p:nvPicPr>
          <p:cNvPr id="16388" name="그림 17"/>
          <p:cNvPicPr>
            <a:picLocks noChangeAspect="1"/>
          </p:cNvPicPr>
          <p:nvPr/>
        </p:nvPicPr>
        <p:blipFill>
          <a:blip r:embed="rId4" cstate="print"/>
          <a:srcRect l="69070" t="91783"/>
          <a:stretch>
            <a:fillRect/>
          </a:stretch>
        </p:blipFill>
        <p:spPr bwMode="auto">
          <a:xfrm>
            <a:off x="7364413" y="6478588"/>
            <a:ext cx="1903412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광선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사용자 지정 1">
      <a:majorFont>
        <a:latin typeface="맑은 고딕"/>
        <a:ea typeface="-윤고딕130"/>
        <a:cs typeface=""/>
      </a:majorFont>
      <a:minorFont>
        <a:latin typeface="맑은 고딕"/>
        <a:ea typeface="-윤고딕1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11780</TotalTime>
  <Words>1852</Words>
  <Application>Microsoft Office PowerPoint</Application>
  <PresentationFormat>화면 슬라이드 쇼(4:3)</PresentationFormat>
  <Paragraphs>485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맑은 고딕</vt:lpstr>
      <vt:lpstr>한양신명조</vt:lpstr>
      <vt:lpstr>다음_SemiBold</vt:lpstr>
      <vt:lpstr>HY견고딕</vt:lpstr>
      <vt:lpstr>휴먼고딕</vt:lpstr>
      <vt:lpstr>Rix정고딕 B</vt:lpstr>
      <vt:lpstr>Arial</vt:lpstr>
      <vt:lpstr>나눔고딕</vt:lpstr>
      <vt:lpstr>KoPub돋움체 Medium</vt:lpstr>
      <vt:lpstr>함초롬바탕</vt:lpstr>
      <vt:lpstr>Arial Black</vt:lpstr>
      <vt:lpstr>나눔고딕 ExtraBold</vt:lpstr>
      <vt:lpstr>굴림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thedesignlab</dc:creator>
  <cp:lastModifiedBy>장인성</cp:lastModifiedBy>
  <cp:revision>775</cp:revision>
  <cp:lastPrinted>2020-04-19T08:25:37Z</cp:lastPrinted>
  <dcterms:created xsi:type="dcterms:W3CDTF">2014-02-17T05:39:46Z</dcterms:created>
  <dcterms:modified xsi:type="dcterms:W3CDTF">2021-03-29T05:40:32Z</dcterms:modified>
</cp:coreProperties>
</file>